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slideLayouts/slideLayout6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  <p:sldMasterId id="2147483656" r:id="rId2"/>
    <p:sldMasterId id="2147483655" r:id="rId3"/>
    <p:sldMasterId id="2147483653" r:id="rId4"/>
    <p:sldMasterId id="2147483651" r:id="rId5"/>
    <p:sldMasterId id="2147483712" r:id="rId6"/>
  </p:sldMasterIdLst>
  <p:notesMasterIdLst>
    <p:notesMasterId r:id="rId50"/>
  </p:notesMasterIdLst>
  <p:handoutMasterIdLst>
    <p:handoutMasterId r:id="rId51"/>
  </p:handoutMasterIdLst>
  <p:sldIdLst>
    <p:sldId id="256" r:id="rId7"/>
    <p:sldId id="257" r:id="rId8"/>
    <p:sldId id="262" r:id="rId9"/>
    <p:sldId id="258" r:id="rId10"/>
    <p:sldId id="270" r:id="rId11"/>
    <p:sldId id="259" r:id="rId12"/>
    <p:sldId id="263" r:id="rId13"/>
    <p:sldId id="264" r:id="rId14"/>
    <p:sldId id="265" r:id="rId15"/>
    <p:sldId id="266" r:id="rId16"/>
    <p:sldId id="267" r:id="rId17"/>
    <p:sldId id="271" r:id="rId18"/>
    <p:sldId id="272" r:id="rId19"/>
    <p:sldId id="273" r:id="rId20"/>
    <p:sldId id="260" r:id="rId21"/>
    <p:sldId id="268" r:id="rId22"/>
    <p:sldId id="274" r:id="rId23"/>
    <p:sldId id="275" r:id="rId24"/>
    <p:sldId id="279" r:id="rId25"/>
    <p:sldId id="280" r:id="rId26"/>
    <p:sldId id="281" r:id="rId27"/>
    <p:sldId id="276" r:id="rId28"/>
    <p:sldId id="282" r:id="rId29"/>
    <p:sldId id="277" r:id="rId30"/>
    <p:sldId id="283" r:id="rId31"/>
    <p:sldId id="284" r:id="rId32"/>
    <p:sldId id="285" r:id="rId33"/>
    <p:sldId id="286" r:id="rId34"/>
    <p:sldId id="261" r:id="rId35"/>
    <p:sldId id="269" r:id="rId36"/>
    <p:sldId id="287" r:id="rId37"/>
    <p:sldId id="290" r:id="rId38"/>
    <p:sldId id="288" r:id="rId39"/>
    <p:sldId id="295" r:id="rId40"/>
    <p:sldId id="291" r:id="rId41"/>
    <p:sldId id="298" r:id="rId42"/>
    <p:sldId id="300" r:id="rId43"/>
    <p:sldId id="289" r:id="rId44"/>
    <p:sldId id="292" r:id="rId45"/>
    <p:sldId id="301" r:id="rId46"/>
    <p:sldId id="293" r:id="rId47"/>
    <p:sldId id="294" r:id="rId48"/>
    <p:sldId id="302" r:id="rId4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0000"/>
    <a:srgbClr val="00664B"/>
    <a:srgbClr val="AFAFAF"/>
    <a:srgbClr val="F7FF00"/>
    <a:srgbClr val="057A41"/>
    <a:srgbClr val="AF0000"/>
    <a:srgbClr val="00AFC8"/>
    <a:srgbClr val="FF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30" autoAdjust="0"/>
    <p:restoredTop sz="97935" autoAdjust="0"/>
  </p:normalViewPr>
  <p:slideViewPr>
    <p:cSldViewPr>
      <p:cViewPr varScale="1">
        <p:scale>
          <a:sx n="68" d="100"/>
          <a:sy n="68" d="100"/>
        </p:scale>
        <p:origin x="-270" y="-90"/>
      </p:cViewPr>
      <p:guideLst>
        <p:guide orient="horz" pos="144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69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8" Type="http://schemas.openxmlformats.org/officeDocument/2006/relationships/slide" Target="slides/slide2.xml"/><Relationship Id="rId51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/>
              <a:t>CHAPTER 19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D202679-DF71-4DFC-8EFD-D69190DB2653}" type="datetime1">
              <a:rPr lang="en-US"/>
              <a:pPr/>
              <a:t>12/3/2012</a:t>
            </a:fld>
            <a:endParaRPr lang="en-US"/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D3381EB-CA17-45F9-B2EE-CFF173BCEC7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/>
              <a:t>CHAPTER 19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A8C7D01-594E-4CA2-B0FC-4E67138C546B}" type="datetime1">
              <a:rPr lang="en-US"/>
              <a:pPr/>
              <a:t>12/3/2012</a:t>
            </a:fld>
            <a:endParaRPr lang="en-US"/>
          </a:p>
        </p:txBody>
      </p:sp>
      <p:sp>
        <p:nvSpPr>
          <p:cNvPr id="890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9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9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9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17171CE-298B-4E4A-B3C9-5AF4C4048BA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73F8AC-BC45-4F71-BAE1-DDB33353FB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37516F-882B-4E7E-B168-DA20BA53EE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657844-DC7B-4BF0-9418-4B67EF0848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F288BE0-28E9-47FE-8373-C363899A3B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92E715-6303-43FD-90A2-C0F2E17022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DC60C5-0E98-4BA4-994E-4777AB737B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621C7F-0E15-469A-97E0-BE3D7A7D61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363611-CBBC-4FDF-AC51-268C59F3F1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7990D6-B677-42E0-A318-B5D39DC65C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83F3A5-F49F-4673-92E5-B31100F5B3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2076DC-4D2C-490B-A5C0-F7B40190F4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215318-7317-4A5A-998D-396A5E3927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B6BEA3-7614-4723-BCA6-94360F7A723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985295-BA91-4B5E-A43B-921B153E8E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EB541D-2073-42A0-9AFE-2002A04D5E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1440C7-4B2B-4082-8626-5943A3C952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0973D2-B0C9-4901-9F8A-F8AF2C0A7A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7D9F39-76C3-4FD2-A1E0-43C4135A69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FD4E95-7D8A-4B63-ACC3-E086E6B7A0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15DC63-226C-4F64-87C1-40FDA56535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1A2CA3-5AB2-4F27-9ABC-AE725D0B20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FE7940-D38C-41D9-B1CC-973B5BA91B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1D49AB-8140-4277-877F-B0A8474AB9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26731C-A163-46DB-AACE-51F3D1C9DB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C1D57-084E-4B97-B603-B3BD94C63C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E03287-70F2-4384-BF24-4E2FAAAB85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2B0980-737F-468E-AF87-115CE7EE36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534C33-3D89-4D06-9736-27B4EA80D3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84" name="Rectangle 8"/>
          <p:cNvSpPr>
            <a:spLocks noChangeArrowheads="1"/>
          </p:cNvSpPr>
          <p:nvPr userDrawn="1"/>
        </p:nvSpPr>
        <p:spPr bwMode="auto">
          <a:xfrm>
            <a:off x="7696200" y="0"/>
            <a:ext cx="1447800" cy="15240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985" name="Rectangle 9"/>
          <p:cNvSpPr>
            <a:spLocks noChangeArrowheads="1"/>
          </p:cNvSpPr>
          <p:nvPr userDrawn="1"/>
        </p:nvSpPr>
        <p:spPr bwMode="auto">
          <a:xfrm>
            <a:off x="0" y="0"/>
            <a:ext cx="7221538" cy="4387850"/>
          </a:xfrm>
          <a:prstGeom prst="rect">
            <a:avLst/>
          </a:prstGeom>
          <a:gradFill rotWithShape="0">
            <a:gsLst>
              <a:gs pos="0">
                <a:srgbClr val="F2FFCF"/>
              </a:gs>
              <a:gs pos="100000">
                <a:schemeClr val="bg1"/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986" name="Rectangle 10"/>
          <p:cNvSpPr>
            <a:spLocks noChangeArrowheads="1"/>
          </p:cNvSpPr>
          <p:nvPr userDrawn="1"/>
        </p:nvSpPr>
        <p:spPr bwMode="auto">
          <a:xfrm>
            <a:off x="0" y="6126163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26987" name="Rectangle 1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126988" name="Rectangle 1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16193CAD-FEF0-4ECD-AAB1-C309F51E599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26989" name="Text Box 13"/>
          <p:cNvSpPr txBox="1">
            <a:spLocks noChangeArrowheads="1"/>
          </p:cNvSpPr>
          <p:nvPr userDrawn="1"/>
        </p:nvSpPr>
        <p:spPr bwMode="auto">
          <a:xfrm>
            <a:off x="6167438" y="6137275"/>
            <a:ext cx="29765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Business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6990" name="Text Box 14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/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6983" name="Rectangle 7"/>
          <p:cNvSpPr>
            <a:spLocks noChangeArrowheads="1"/>
          </p:cNvSpPr>
          <p:nvPr userDrawn="1"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  <a:latin typeface="Arial" charset="0"/>
              </a:rPr>
              <a:t>&gt;&gt; C H E C K P O I N T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074C2167-3AD8-4EE6-97EE-0E11AD0106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195FB971-5244-462B-8078-93438B3795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5733B70A-4C28-4204-9FFA-A56093B1B6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B73CE053-15F7-4D06-B319-4B3CE8BD75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390D9B-95FE-4FEE-9B96-3902D7C6BE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5A4AEF59-F1BC-4D02-86DF-1B8A19B7D8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057D4B8D-8977-4E49-920C-877DF7C5E4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5DB2D591-36FA-419B-93E9-3308B8ED95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26C1C39E-FF01-4399-96C7-D3AF9DEA48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91695FC3-719E-4EA4-A1FD-EB66D3E851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8819FA0F-CE7D-485F-A505-0939C7EBF4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ChangeArrowheads="1"/>
          </p:cNvSpPr>
          <p:nvPr userDrawn="1"/>
        </p:nvSpPr>
        <p:spPr bwMode="auto">
          <a:xfrm>
            <a:off x="0" y="0"/>
            <a:ext cx="1371600" cy="13716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31" name="Rectangle 3" descr="Dark horizontal"/>
          <p:cNvSpPr>
            <a:spLocks noChangeArrowheads="1"/>
          </p:cNvSpPr>
          <p:nvPr userDrawn="1"/>
        </p:nvSpPr>
        <p:spPr bwMode="auto">
          <a:xfrm>
            <a:off x="306388" y="228600"/>
            <a:ext cx="3656012" cy="914400"/>
          </a:xfrm>
          <a:prstGeom prst="rect">
            <a:avLst/>
          </a:prstGeom>
          <a:pattFill prst="dkHorz">
            <a:fgClr>
              <a:srgbClr val="007AC1"/>
            </a:fgClr>
            <a:bgClr>
              <a:srgbClr val="0093DC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32" name="Rectangle 4"/>
          <p:cNvSpPr>
            <a:spLocks noChangeArrowheads="1"/>
          </p:cNvSpPr>
          <p:nvPr userDrawn="1"/>
        </p:nvSpPr>
        <p:spPr bwMode="auto">
          <a:xfrm>
            <a:off x="0" y="6122988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2493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Chapter </a:t>
            </a:r>
          </a:p>
        </p:txBody>
      </p:sp>
      <p:sp>
        <p:nvSpPr>
          <p:cNvPr id="12493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347AC15F-DC1E-4920-842E-E9D8630C900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24935" name="Text Box 7"/>
          <p:cNvSpPr txBox="1">
            <a:spLocks noChangeArrowheads="1"/>
          </p:cNvSpPr>
          <p:nvPr userDrawn="1"/>
        </p:nvSpPr>
        <p:spPr bwMode="auto">
          <a:xfrm>
            <a:off x="6099175" y="6137275"/>
            <a:ext cx="304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Marketing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4936" name="Text Box 8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/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4937" name="Text Box 9"/>
          <p:cNvSpPr txBox="1">
            <a:spLocks noChangeArrowheads="1"/>
          </p:cNvSpPr>
          <p:nvPr userDrawn="1"/>
        </p:nvSpPr>
        <p:spPr bwMode="auto">
          <a:xfrm>
            <a:off x="381000" y="304800"/>
            <a:ext cx="34448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4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DECA PREP</a:t>
            </a:r>
          </a:p>
        </p:txBody>
      </p:sp>
      <p:pic>
        <p:nvPicPr>
          <p:cNvPr id="124938" name="Picture 10" descr="DecaPrepMeda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228600"/>
            <a:ext cx="1762125" cy="1746250"/>
          </a:xfrm>
          <a:prstGeom prst="rect">
            <a:avLst/>
          </a:prstGeom>
          <a:noFill/>
        </p:spPr>
      </p:pic>
      <p:sp>
        <p:nvSpPr>
          <p:cNvPr id="124940" name="Rectangle 12"/>
          <p:cNvSpPr>
            <a:spLocks noChangeArrowheads="1"/>
          </p:cNvSpPr>
          <p:nvPr/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600">
                <a:latin typeface="Arial" charset="0"/>
              </a:rPr>
              <a:t>Slide </a:t>
            </a:r>
            <a:fld id="{84B4F552-0814-41D2-8997-49273112BA1F}" type="slidenum">
              <a:rPr lang="en-US" sz="1600">
                <a:latin typeface="Arial" charset="0"/>
              </a:rPr>
              <a:pPr/>
              <a:t>‹#›</a:t>
            </a:fld>
            <a:endParaRPr lang="en-US" sz="1600">
              <a:latin typeface="Arial" charset="0"/>
            </a:endParaRPr>
          </a:p>
        </p:txBody>
      </p:sp>
      <p:sp>
        <p:nvSpPr>
          <p:cNvPr id="124941" name="Rectangle 13"/>
          <p:cNvSpPr>
            <a:spLocks noChangeArrowheads="1"/>
          </p:cNvSpPr>
          <p:nvPr/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1600">
                <a:latin typeface="Arial" charset="0"/>
              </a:rPr>
              <a:t>Chapter 3</a:t>
            </a: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E145B31A-E051-40E5-BEB4-FB9A14DFB16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C0C37EF2-3271-4DFA-A2E2-E833B664513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BDD43D19-2B33-4C2F-939A-1E98D40B1AA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A61A8A-8EF3-480E-A389-026FF61C71C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CA450A5B-9DBD-46AF-B542-CC2CAE9DD92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85C41A16-EA64-4329-9DDF-190D8B8A5AF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E51122FF-9A90-4BE2-86CF-0D0D6A161A3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A6B97CE6-5A99-4D54-B88A-59B8EA3A8FE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90AE8A06-07A0-4E9B-8609-6F81AD3289E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3119DA21-CFA8-42CF-A19A-59F0C80E665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EE370380-EF64-4F87-87EA-0AB1F6D6D61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373F8AC-BC45-4F71-BAE1-DDB33353FB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215318-7317-4A5A-998D-396A5E3927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501D49AB-8140-4277-877F-B0A8474AB9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DB857A-4A22-4DE2-AE50-8FAA68E473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390D9B-95FE-4FEE-9B96-3902D7C6BE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A61A8A-8EF3-480E-A389-026FF61C71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DB857A-4A22-4DE2-AE50-8FAA68E473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691744-4FA7-4556-A35A-4EE00EC86DE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376202-F74E-407A-9685-4CACF76661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76E462-1EBB-47C6-A03E-C1A0BDAE0E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37516F-882B-4E7E-B168-DA20BA53EE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2657844-DC7B-4BF0-9418-4B67EF0848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F288BE0-28E9-47FE-8373-C363899A3B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691744-4FA7-4556-A35A-4EE00EC86D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376202-F74E-407A-9685-4CACF76661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76E462-1EBB-47C6-A03E-C1A0BDAE0E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0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50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50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D4E9E0B-8B47-4AA8-BFC6-19CB953112A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711" r:id="rId12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9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49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49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A96031F-3E94-4021-B3E0-0F103E3D15E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8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48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48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B259061-FE24-4399-8E84-7FAA6DF1646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9" name="Rectangle 7"/>
          <p:cNvSpPr>
            <a:spLocks noChangeArrowheads="1"/>
          </p:cNvSpPr>
          <p:nvPr userDrawn="1"/>
        </p:nvSpPr>
        <p:spPr bwMode="auto">
          <a:xfrm>
            <a:off x="7696200" y="0"/>
            <a:ext cx="1447800" cy="15240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960" name="Rectangle 8"/>
          <p:cNvSpPr>
            <a:spLocks noChangeArrowheads="1"/>
          </p:cNvSpPr>
          <p:nvPr userDrawn="1"/>
        </p:nvSpPr>
        <p:spPr bwMode="auto">
          <a:xfrm>
            <a:off x="0" y="0"/>
            <a:ext cx="7221538" cy="4387850"/>
          </a:xfrm>
          <a:prstGeom prst="rect">
            <a:avLst/>
          </a:prstGeom>
          <a:gradFill rotWithShape="0">
            <a:gsLst>
              <a:gs pos="0">
                <a:srgbClr val="F2FFCF"/>
              </a:gs>
              <a:gs pos="100000">
                <a:schemeClr val="bg1"/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961" name="Rectangle 9"/>
          <p:cNvSpPr>
            <a:spLocks noChangeArrowheads="1"/>
          </p:cNvSpPr>
          <p:nvPr userDrawn="1"/>
        </p:nvSpPr>
        <p:spPr bwMode="auto">
          <a:xfrm>
            <a:off x="0" y="6126163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2596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12596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r>
              <a:rPr lang="en-US"/>
              <a:t>Slide </a:t>
            </a:r>
            <a:fld id="{6D071F56-04D8-4DA6-AB7B-FF759FB53C2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25964" name="Text Box 12"/>
          <p:cNvSpPr txBox="1">
            <a:spLocks noChangeArrowheads="1"/>
          </p:cNvSpPr>
          <p:nvPr userDrawn="1"/>
        </p:nvSpPr>
        <p:spPr bwMode="auto">
          <a:xfrm>
            <a:off x="6167438" y="6137275"/>
            <a:ext cx="29765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Business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5965" name="Text Box 13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/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5966" name="Rectangle 14"/>
          <p:cNvSpPr>
            <a:spLocks noChangeArrowheads="1"/>
          </p:cNvSpPr>
          <p:nvPr userDrawn="1"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  <a:latin typeface="Arial" charset="0"/>
              </a:rPr>
              <a:t>&gt;&gt; C H E C K P O I N 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7" name="Rectangle 7"/>
          <p:cNvSpPr>
            <a:spLocks noChangeArrowheads="1"/>
          </p:cNvSpPr>
          <p:nvPr userDrawn="1"/>
        </p:nvSpPr>
        <p:spPr bwMode="auto">
          <a:xfrm>
            <a:off x="0" y="0"/>
            <a:ext cx="1371600" cy="13716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888" name="Rectangle 8" descr="Dark horizontal"/>
          <p:cNvSpPr>
            <a:spLocks noChangeArrowheads="1"/>
          </p:cNvSpPr>
          <p:nvPr userDrawn="1"/>
        </p:nvSpPr>
        <p:spPr bwMode="auto">
          <a:xfrm>
            <a:off x="306388" y="228600"/>
            <a:ext cx="3656012" cy="914400"/>
          </a:xfrm>
          <a:prstGeom prst="rect">
            <a:avLst/>
          </a:prstGeom>
          <a:pattFill prst="dkHorz">
            <a:fgClr>
              <a:srgbClr val="007AC1"/>
            </a:fgClr>
            <a:bgClr>
              <a:srgbClr val="0093DC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889" name="Rectangle 9"/>
          <p:cNvSpPr>
            <a:spLocks noChangeArrowheads="1"/>
          </p:cNvSpPr>
          <p:nvPr userDrawn="1"/>
        </p:nvSpPr>
        <p:spPr bwMode="auto">
          <a:xfrm>
            <a:off x="0" y="6122988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2289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r>
              <a:rPr lang="en-US"/>
              <a:t>Slide </a:t>
            </a:r>
            <a:fld id="{A07300D7-FCB0-4518-B06B-E7088C904EB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22892" name="Text Box 12"/>
          <p:cNvSpPr txBox="1">
            <a:spLocks noChangeArrowheads="1"/>
          </p:cNvSpPr>
          <p:nvPr userDrawn="1"/>
        </p:nvSpPr>
        <p:spPr bwMode="auto">
          <a:xfrm>
            <a:off x="6099175" y="6137275"/>
            <a:ext cx="304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Marketing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2893" name="Text Box 13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/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2894" name="Text Box 14"/>
          <p:cNvSpPr txBox="1">
            <a:spLocks noChangeArrowheads="1"/>
          </p:cNvSpPr>
          <p:nvPr userDrawn="1"/>
        </p:nvSpPr>
        <p:spPr bwMode="auto">
          <a:xfrm>
            <a:off x="381000" y="304800"/>
            <a:ext cx="34448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4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DECA PREP</a:t>
            </a:r>
          </a:p>
        </p:txBody>
      </p:sp>
      <p:pic>
        <p:nvPicPr>
          <p:cNvPr id="122895" name="Picture 15" descr="DecaPrepMedal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934200" y="228600"/>
            <a:ext cx="1762125" cy="1746250"/>
          </a:xfrm>
          <a:prstGeom prst="rect">
            <a:avLst/>
          </a:prstGeom>
          <a:noFill/>
        </p:spPr>
      </p:pic>
      <p:sp>
        <p:nvSpPr>
          <p:cNvPr id="122896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r>
              <a:rPr lang="en-US"/>
              <a:t>Chapter 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D4E9E0B-8B47-4AA8-BFC6-19CB953112A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6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685800"/>
            <a:ext cx="8229600" cy="2609850"/>
          </a:xfrm>
        </p:spPr>
        <p:txBody>
          <a:bodyPr/>
          <a:lstStyle/>
          <a:p>
            <a:r>
              <a:rPr lang="en-US" sz="6600" dirty="0">
                <a:solidFill>
                  <a:schemeClr val="tx1"/>
                </a:solidFill>
              </a:rPr>
              <a:t>Entrepreneurship</a:t>
            </a:r>
            <a:r>
              <a:rPr lang="en-US" sz="6000" dirty="0">
                <a:solidFill>
                  <a:schemeClr val="tx1"/>
                </a:solidFill>
              </a:rPr>
              <a:t> </a:t>
            </a:r>
            <a:br>
              <a:rPr lang="en-US" sz="6000" dirty="0">
                <a:solidFill>
                  <a:schemeClr val="tx1"/>
                </a:solidFill>
              </a:rPr>
            </a:br>
            <a:r>
              <a:rPr lang="en-US" sz="6000" dirty="0">
                <a:solidFill>
                  <a:schemeClr val="tx1"/>
                </a:solidFill>
              </a:rPr>
              <a:t>Chapter 4</a:t>
            </a:r>
          </a:p>
        </p:txBody>
      </p:sp>
      <p:sp>
        <p:nvSpPr>
          <p:cNvPr id="70861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4400"/>
              <a:t>Identify and Meet </a:t>
            </a:r>
            <a:br>
              <a:rPr lang="en-US" sz="4400"/>
            </a:br>
            <a:r>
              <a:rPr lang="en-US" sz="4400"/>
              <a:t>a Market Need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Profiles</a:t>
            </a:r>
          </a:p>
        </p:txBody>
      </p:sp>
      <p:sp>
        <p:nvSpPr>
          <p:cNvPr id="718851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600200"/>
            <a:ext cx="79248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sz="4400" b="1" u="sng" dirty="0"/>
              <a:t>Customer Profile</a:t>
            </a:r>
            <a:r>
              <a:rPr lang="en-US" sz="4400" dirty="0"/>
              <a:t>: </a:t>
            </a:r>
            <a:endParaRPr lang="en-US" sz="4400" dirty="0" smtClean="0"/>
          </a:p>
          <a:p>
            <a:pPr>
              <a:buNone/>
            </a:pPr>
            <a:r>
              <a:rPr lang="en-US" sz="4400" dirty="0" smtClean="0"/>
              <a:t>	a </a:t>
            </a:r>
            <a:r>
              <a:rPr lang="en-US" sz="4400" dirty="0"/>
              <a:t>description of the characteristics of the person or company that is likely to purchase a product or service</a:t>
            </a:r>
          </a:p>
          <a:p>
            <a:endParaRPr lang="en-US" sz="4400" dirty="0"/>
          </a:p>
          <a:p>
            <a:r>
              <a:rPr lang="en-US" sz="4000" dirty="0"/>
              <a:t>Sample Customer Profile - Page 95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381B6-C5CE-444B-A015-3EE9EF91E143}" type="slidenum">
              <a:rPr lang="en-US"/>
              <a:pPr/>
              <a:t>10</a:t>
            </a:fld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7734300" y="208402"/>
            <a:ext cx="1295400" cy="1066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/>
              <a:t>4.1</a:t>
            </a:r>
            <a:endParaRPr lang="en-US" sz="15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Profile Data</a:t>
            </a:r>
          </a:p>
        </p:txBody>
      </p:sp>
      <p:sp>
        <p:nvSpPr>
          <p:cNvPr id="71987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600200"/>
            <a:ext cx="7848600" cy="4953000"/>
          </a:xfrm>
        </p:spPr>
        <p:txBody>
          <a:bodyPr>
            <a:normAutofit/>
          </a:bodyPr>
          <a:lstStyle/>
          <a:p>
            <a:pPr marL="609600" indent="-609600">
              <a:buFontTx/>
              <a:buAutoNum type="arabicParenR"/>
            </a:pPr>
            <a:r>
              <a:rPr lang="en-US" sz="4400" b="1" u="sng" dirty="0"/>
              <a:t>Demographics</a:t>
            </a:r>
            <a:r>
              <a:rPr lang="en-US" sz="4400" dirty="0"/>
              <a:t>: data that describes a group of people in terms of:</a:t>
            </a:r>
          </a:p>
          <a:p>
            <a:pPr marL="609600" indent="-609600">
              <a:buFontTx/>
              <a:buNone/>
            </a:pPr>
            <a:endParaRPr lang="en-US" sz="2400" dirty="0"/>
          </a:p>
          <a:p>
            <a:pPr marL="609600" indent="-609600" algn="ctr">
              <a:buFontTx/>
              <a:buNone/>
            </a:pPr>
            <a:r>
              <a:rPr lang="en-US" sz="3800" dirty="0"/>
              <a:t>Age </a:t>
            </a:r>
            <a:r>
              <a:rPr lang="en-US" sz="3800" dirty="0">
                <a:cs typeface="Arial" charset="0"/>
              </a:rPr>
              <a:t>•</a:t>
            </a:r>
            <a:r>
              <a:rPr lang="en-US" sz="3800" dirty="0"/>
              <a:t> Marital Status </a:t>
            </a:r>
            <a:r>
              <a:rPr lang="en-US" sz="3800" dirty="0">
                <a:cs typeface="Arial" charset="0"/>
              </a:rPr>
              <a:t>•</a:t>
            </a:r>
            <a:r>
              <a:rPr lang="en-US" sz="3800" dirty="0"/>
              <a:t> Family Size</a:t>
            </a:r>
          </a:p>
          <a:p>
            <a:pPr marL="609600" indent="-609600" algn="ctr">
              <a:buFontTx/>
              <a:buNone/>
            </a:pPr>
            <a:r>
              <a:rPr lang="en-US" sz="3800" dirty="0"/>
              <a:t>Ethnicity </a:t>
            </a:r>
            <a:r>
              <a:rPr lang="en-US" sz="3800" dirty="0">
                <a:cs typeface="Arial" charset="0"/>
              </a:rPr>
              <a:t>•</a:t>
            </a:r>
            <a:r>
              <a:rPr lang="en-US" sz="3800" dirty="0"/>
              <a:t> Gender </a:t>
            </a:r>
            <a:r>
              <a:rPr lang="en-US" sz="3800" dirty="0">
                <a:cs typeface="Arial" charset="0"/>
              </a:rPr>
              <a:t>•</a:t>
            </a:r>
            <a:r>
              <a:rPr lang="en-US" sz="3800" dirty="0"/>
              <a:t> Profession</a:t>
            </a:r>
          </a:p>
          <a:p>
            <a:pPr marL="609600" indent="-609600" algn="ctr">
              <a:buFontTx/>
              <a:buNone/>
            </a:pPr>
            <a:r>
              <a:rPr lang="en-US" sz="3800" dirty="0"/>
              <a:t>Education </a:t>
            </a:r>
            <a:r>
              <a:rPr lang="en-US" sz="3800" dirty="0">
                <a:cs typeface="Arial" charset="0"/>
              </a:rPr>
              <a:t>•</a:t>
            </a:r>
            <a:r>
              <a:rPr lang="en-US" sz="3800" dirty="0"/>
              <a:t> Income Levels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838C2-7491-4EA9-8FD5-48F6847197B4}" type="slidenum">
              <a:rPr lang="en-US"/>
              <a:pPr/>
              <a:t>11</a:t>
            </a:fld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7734300" y="208402"/>
            <a:ext cx="1295400" cy="1066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/>
              <a:t>4.1</a:t>
            </a:r>
            <a:endParaRPr lang="en-US" sz="15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Profile Data</a:t>
            </a:r>
          </a:p>
        </p:txBody>
      </p:sp>
      <p:sp>
        <p:nvSpPr>
          <p:cNvPr id="7239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4400"/>
              <a:t>2) </a:t>
            </a:r>
            <a:r>
              <a:rPr lang="en-US" sz="4400" b="1" u="sng"/>
              <a:t>Psychographics</a:t>
            </a:r>
            <a:r>
              <a:rPr lang="en-US" sz="4400"/>
              <a:t>: data that describes a group of people in terms of: </a:t>
            </a:r>
          </a:p>
          <a:p>
            <a:pPr>
              <a:buFontTx/>
              <a:buNone/>
            </a:pPr>
            <a:endParaRPr lang="en-US" sz="2400"/>
          </a:p>
          <a:p>
            <a:pPr algn="ctr">
              <a:buFontTx/>
              <a:buNone/>
            </a:pPr>
            <a:r>
              <a:rPr lang="en-US" sz="4400"/>
              <a:t>Tastes </a:t>
            </a:r>
            <a:r>
              <a:rPr lang="en-US" sz="4400">
                <a:cs typeface="Arial" charset="0"/>
              </a:rPr>
              <a:t>• Personality Traits</a:t>
            </a:r>
          </a:p>
          <a:p>
            <a:pPr algn="ctr">
              <a:buFontTx/>
              <a:buNone/>
            </a:pPr>
            <a:r>
              <a:rPr lang="en-US" sz="4400">
                <a:cs typeface="Arial" charset="0"/>
              </a:rPr>
              <a:t>Opinions • Lifestyle Habits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D3D7A-7AFF-4DE6-BC17-983460F541EA}" type="slidenum">
              <a:rPr lang="en-US"/>
              <a:pPr/>
              <a:t>12</a:t>
            </a:fld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7734300" y="208402"/>
            <a:ext cx="1295400" cy="1066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/>
              <a:t>4.1</a:t>
            </a:r>
            <a:endParaRPr lang="en-US" sz="15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Profile Data</a:t>
            </a:r>
          </a:p>
        </p:txBody>
      </p:sp>
      <p:sp>
        <p:nvSpPr>
          <p:cNvPr id="7249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4400"/>
              <a:t>3) </a:t>
            </a:r>
            <a:r>
              <a:rPr lang="en-US" sz="4400" b="1" u="sng"/>
              <a:t>Use-Based Data</a:t>
            </a:r>
            <a:r>
              <a:rPr lang="en-US" sz="4400"/>
              <a:t>: data that helps you determine how often potential customers use a particular service.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23FAD-4119-4899-A792-F87139C50411}" type="slidenum">
              <a:rPr lang="en-US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Profile Data</a:t>
            </a:r>
          </a:p>
        </p:txBody>
      </p:sp>
      <p:sp>
        <p:nvSpPr>
          <p:cNvPr id="726019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600200"/>
            <a:ext cx="8839200" cy="452596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4400"/>
              <a:t>4) </a:t>
            </a:r>
            <a:r>
              <a:rPr lang="en-US" sz="4400" b="1" u="sng"/>
              <a:t>Geographic Data</a:t>
            </a:r>
            <a:r>
              <a:rPr lang="en-US" sz="4400"/>
              <a:t>: data that helps you determine: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400"/>
          </a:p>
          <a:p>
            <a:pPr>
              <a:lnSpc>
                <a:spcPct val="90000"/>
              </a:lnSpc>
            </a:pPr>
            <a:r>
              <a:rPr lang="en-US" sz="4400"/>
              <a:t>Where do your potential </a:t>
            </a:r>
            <a:br>
              <a:rPr lang="en-US" sz="4400"/>
            </a:br>
            <a:r>
              <a:rPr lang="en-US" sz="4400"/>
              <a:t>customers live?</a:t>
            </a:r>
          </a:p>
          <a:p>
            <a:pPr>
              <a:lnSpc>
                <a:spcPct val="90000"/>
              </a:lnSpc>
            </a:pPr>
            <a:r>
              <a:rPr lang="en-US" sz="4400"/>
              <a:t>How far will customers travel </a:t>
            </a:r>
            <a:br>
              <a:rPr lang="en-US" sz="4400"/>
            </a:br>
            <a:r>
              <a:rPr lang="en-US" sz="4400"/>
              <a:t>to do business with you?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0E875-8522-4C47-9CFB-B3F87203DD59}" type="slidenum">
              <a:rPr lang="en-US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7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000" dirty="0">
                <a:solidFill>
                  <a:schemeClr val="tx1"/>
                </a:solidFill>
              </a:rPr>
              <a:t>Research the Market</a:t>
            </a:r>
          </a:p>
        </p:txBody>
      </p:sp>
      <p:sp>
        <p:nvSpPr>
          <p:cNvPr id="71270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371600"/>
            <a:ext cx="8686800" cy="4754563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4400"/>
              <a:t>Section 4-2 </a:t>
            </a:r>
          </a:p>
          <a:p>
            <a:r>
              <a:rPr lang="en-US" sz="4000"/>
              <a:t>Goals:</a:t>
            </a:r>
          </a:p>
          <a:p>
            <a:pPr lvl="1"/>
            <a:r>
              <a:rPr lang="en-US" sz="4000"/>
              <a:t>Explain the role of market research.</a:t>
            </a:r>
          </a:p>
          <a:p>
            <a:pPr lvl="1"/>
            <a:r>
              <a:rPr lang="en-US" sz="4000"/>
              <a:t>Identify the six steps involved in market research.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25297-A97F-4755-B0E4-DE3D6E899811}" type="slidenum">
              <a:rPr lang="en-US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Role of Market Research</a:t>
            </a:r>
          </a:p>
        </p:txBody>
      </p:sp>
      <p:sp>
        <p:nvSpPr>
          <p:cNvPr id="72089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600200"/>
            <a:ext cx="7924800" cy="4525963"/>
          </a:xfrm>
        </p:spPr>
        <p:txBody>
          <a:bodyPr>
            <a:normAutofit lnSpcReduction="10000"/>
          </a:bodyPr>
          <a:lstStyle/>
          <a:p>
            <a:r>
              <a:rPr lang="en-US" sz="4400" b="1" dirty="0"/>
              <a:t>Market Research: </a:t>
            </a:r>
            <a:r>
              <a:rPr lang="en-US" sz="4800" dirty="0"/>
              <a:t>a system for collecting, recording, and analyzing information </a:t>
            </a:r>
            <a:r>
              <a:rPr lang="en-US" sz="4800" dirty="0" smtClean="0"/>
              <a:t>about:</a:t>
            </a:r>
            <a:endParaRPr lang="en-US" sz="4800" dirty="0"/>
          </a:p>
          <a:p>
            <a:pPr>
              <a:buFontTx/>
              <a:buNone/>
            </a:pPr>
            <a:endParaRPr lang="en-US" sz="2000" dirty="0"/>
          </a:p>
          <a:p>
            <a:pPr algn="ctr">
              <a:buFontTx/>
              <a:buNone/>
            </a:pPr>
            <a:r>
              <a:rPr lang="en-US" sz="4400" dirty="0"/>
              <a:t>Customers </a:t>
            </a:r>
            <a:r>
              <a:rPr lang="en-US" sz="4400" dirty="0">
                <a:cs typeface="Arial" charset="0"/>
              </a:rPr>
              <a:t>• </a:t>
            </a:r>
            <a:r>
              <a:rPr lang="en-US" sz="4400" dirty="0"/>
              <a:t>Competitors </a:t>
            </a:r>
            <a:br>
              <a:rPr lang="en-US" sz="4400" dirty="0"/>
            </a:br>
            <a:r>
              <a:rPr lang="en-US" sz="4400" dirty="0"/>
              <a:t>Goods </a:t>
            </a:r>
            <a:r>
              <a:rPr lang="en-US" sz="4400" dirty="0">
                <a:cs typeface="Arial" charset="0"/>
              </a:rPr>
              <a:t>•</a:t>
            </a:r>
            <a:r>
              <a:rPr lang="en-US" sz="4400" dirty="0"/>
              <a:t> Services</a:t>
            </a:r>
          </a:p>
          <a:p>
            <a:endParaRPr lang="en-US" sz="440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6FF19-933E-48FC-AE28-0B06B2F199CA}" type="slidenum">
              <a:rPr lang="en-US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609600"/>
            <a:ext cx="7696200" cy="5516563"/>
          </a:xfrm>
        </p:spPr>
        <p:txBody>
          <a:bodyPr>
            <a:normAutofit fontScale="92500"/>
          </a:bodyPr>
          <a:lstStyle/>
          <a:p>
            <a:r>
              <a:rPr lang="en-US" sz="4400" dirty="0"/>
              <a:t>A business will be able to determine which marketing strategies will be most effective and most profitable.</a:t>
            </a:r>
          </a:p>
          <a:p>
            <a:endParaRPr lang="en-US" sz="1800" dirty="0"/>
          </a:p>
          <a:p>
            <a:r>
              <a:rPr lang="en-US" sz="4400" dirty="0"/>
              <a:t>Market Research can be very expensive and time consuming – Worth it for BIG decisions.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DD0AB-C0A0-4031-8A07-928669CF2CB5}" type="slidenum">
              <a:rPr lang="en-US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06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762000"/>
            <a:ext cx="7772400" cy="5715000"/>
          </a:xfrm>
        </p:spPr>
        <p:txBody>
          <a:bodyPr/>
          <a:lstStyle/>
          <a:p>
            <a:r>
              <a:rPr lang="en-US" sz="4400" b="1" dirty="0"/>
              <a:t>Primary Data: </a:t>
            </a:r>
            <a:r>
              <a:rPr lang="en-US" sz="4800" dirty="0"/>
              <a:t>information collected for the </a:t>
            </a:r>
            <a:r>
              <a:rPr lang="en-US" sz="4800" u="sng" dirty="0"/>
              <a:t>very first time</a:t>
            </a:r>
            <a:r>
              <a:rPr lang="en-US" sz="4800" dirty="0"/>
              <a:t> to fit a specific purpose</a:t>
            </a:r>
          </a:p>
          <a:p>
            <a:endParaRPr lang="en-US" sz="4800" dirty="0"/>
          </a:p>
          <a:p>
            <a:pPr lvl="1"/>
            <a:r>
              <a:rPr lang="en-US" sz="4400" dirty="0"/>
              <a:t>Help identify and understand target market.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86C2D-FC67-499A-8C61-9216C0F7B7E0}" type="slidenum">
              <a:rPr lang="en-US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162" name="Rectangle 2"/>
          <p:cNvSpPr>
            <a:spLocks noGrp="1" noChangeArrowheads="1"/>
          </p:cNvSpPr>
          <p:nvPr>
            <p:ph idx="1"/>
          </p:nvPr>
        </p:nvSpPr>
        <p:spPr>
          <a:xfrm>
            <a:off x="152400" y="381000"/>
            <a:ext cx="8229600" cy="62484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4400" b="1" dirty="0"/>
              <a:t>1) Survey: </a:t>
            </a:r>
            <a:r>
              <a:rPr lang="en-US" sz="4400" dirty="0"/>
              <a:t>list of questions you ask customers to determine:</a:t>
            </a:r>
          </a:p>
          <a:p>
            <a:pPr lvl="2"/>
            <a:r>
              <a:rPr lang="en-US" sz="3600" dirty="0"/>
              <a:t>demographic information</a:t>
            </a:r>
          </a:p>
          <a:p>
            <a:pPr lvl="2"/>
            <a:r>
              <a:rPr lang="en-US" sz="3600" dirty="0"/>
              <a:t>psychographic information</a:t>
            </a:r>
          </a:p>
          <a:p>
            <a:pPr lvl="2"/>
            <a:r>
              <a:rPr lang="en-US" sz="3600" dirty="0"/>
              <a:t>Mail </a:t>
            </a:r>
            <a:r>
              <a:rPr lang="en-US" sz="3600" dirty="0">
                <a:cs typeface="Arial" charset="0"/>
              </a:rPr>
              <a:t>• Phone • Internet • In Person</a:t>
            </a:r>
          </a:p>
          <a:p>
            <a:pPr lvl="2"/>
            <a:endParaRPr lang="en-US" sz="1200" dirty="0">
              <a:cs typeface="Arial" charset="0"/>
            </a:endParaRPr>
          </a:p>
          <a:p>
            <a:pPr>
              <a:buFontTx/>
              <a:buNone/>
            </a:pPr>
            <a:r>
              <a:rPr lang="en-US" sz="4400" b="1" dirty="0"/>
              <a:t>2) Observation: </a:t>
            </a:r>
            <a:r>
              <a:rPr lang="en-US" sz="4400" dirty="0"/>
              <a:t>determining information by watching customer behavior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7974F-FAFC-4419-BC3B-344C2F05EBCE}" type="slidenum">
              <a:rPr lang="en-US"/>
              <a:pPr/>
              <a:t>19</a:t>
            </a:fld>
            <a:endParaRPr lang="en-US"/>
          </a:p>
        </p:txBody>
      </p:sp>
      <p:sp>
        <p:nvSpPr>
          <p:cNvPr id="5" name="5-Point Star 4"/>
          <p:cNvSpPr/>
          <p:nvPr/>
        </p:nvSpPr>
        <p:spPr>
          <a:xfrm>
            <a:off x="7620000" y="5638800"/>
            <a:ext cx="1295400" cy="1066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/>
              <a:t>4.2</a:t>
            </a:r>
            <a:endParaRPr lang="en-US" sz="15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6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000" dirty="0">
                <a:solidFill>
                  <a:schemeClr val="tx1"/>
                </a:solidFill>
              </a:rPr>
              <a:t>Identify Your Market</a:t>
            </a:r>
          </a:p>
        </p:txBody>
      </p:sp>
      <p:sp>
        <p:nvSpPr>
          <p:cNvPr id="70963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371600"/>
            <a:ext cx="7924800" cy="4754563"/>
          </a:xfrm>
        </p:spPr>
        <p:txBody>
          <a:bodyPr>
            <a:normAutofit fontScale="92500"/>
          </a:bodyPr>
          <a:lstStyle/>
          <a:p>
            <a:pPr algn="ctr">
              <a:buFontTx/>
              <a:buNone/>
            </a:pPr>
            <a:r>
              <a:rPr lang="en-US" sz="4400" dirty="0"/>
              <a:t>Section 4-1 </a:t>
            </a:r>
          </a:p>
          <a:p>
            <a:r>
              <a:rPr lang="en-US" sz="4400" dirty="0"/>
              <a:t>Goals:</a:t>
            </a:r>
          </a:p>
          <a:p>
            <a:pPr lvl="1"/>
            <a:r>
              <a:rPr lang="en-US" sz="4000" dirty="0"/>
              <a:t>Identify a target market by analyzing the needs of customers.</a:t>
            </a:r>
          </a:p>
          <a:p>
            <a:pPr lvl="1"/>
            <a:r>
              <a:rPr lang="en-US" sz="4000" dirty="0"/>
              <a:t>Explain how market segmentation can help an entrepreneur analyze a target market.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7770-DAD4-47FF-A951-21055DACFB6B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186" name="Rectangle 2"/>
          <p:cNvSpPr>
            <a:spLocks noGrp="1" noChangeArrowheads="1"/>
          </p:cNvSpPr>
          <p:nvPr>
            <p:ph idx="1"/>
          </p:nvPr>
        </p:nvSpPr>
        <p:spPr>
          <a:xfrm>
            <a:off x="228600" y="381000"/>
            <a:ext cx="7924800" cy="6096000"/>
          </a:xfrm>
        </p:spPr>
        <p:txBody>
          <a:bodyPr/>
          <a:lstStyle/>
          <a:p>
            <a:pPr>
              <a:buFontTx/>
              <a:buNone/>
            </a:pPr>
            <a:r>
              <a:rPr lang="en-US" sz="4400" b="1" dirty="0"/>
              <a:t>3) Focus Group: </a:t>
            </a:r>
            <a:r>
              <a:rPr lang="en-US" sz="4400" dirty="0"/>
              <a:t>in-depth interview with a group of target customers</a:t>
            </a:r>
          </a:p>
          <a:p>
            <a:pPr lvl="1"/>
            <a:r>
              <a:rPr lang="en-US" sz="3600" dirty="0"/>
              <a:t>questions similar to </a:t>
            </a:r>
            <a:r>
              <a:rPr lang="en-US" sz="3600" dirty="0" smtClean="0"/>
              <a:t>surveys</a:t>
            </a:r>
            <a:endParaRPr lang="en-US" sz="3600" dirty="0"/>
          </a:p>
          <a:p>
            <a:pPr lvl="1"/>
            <a:r>
              <a:rPr lang="en-US" sz="3600" dirty="0"/>
              <a:t>group interaction allows for more </a:t>
            </a:r>
            <a:br>
              <a:rPr lang="en-US" sz="3600" dirty="0"/>
            </a:br>
            <a:r>
              <a:rPr lang="en-US" sz="3600" dirty="0"/>
              <a:t>in-depth discussion &amp; ideas</a:t>
            </a:r>
          </a:p>
          <a:p>
            <a:pPr>
              <a:buFontTx/>
              <a:buNone/>
            </a:pPr>
            <a:endParaRPr lang="en-US" sz="1200" dirty="0"/>
          </a:p>
          <a:p>
            <a:pPr>
              <a:buFontTx/>
              <a:buNone/>
            </a:pPr>
            <a:r>
              <a:rPr lang="en-US" sz="4000" b="1" dirty="0"/>
              <a:t>Disadvantages of Primary Data</a:t>
            </a:r>
          </a:p>
          <a:p>
            <a:r>
              <a:rPr lang="en-US" sz="4000" dirty="0"/>
              <a:t>Time consuming &amp; Expensive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0643F-748E-46E1-8B5F-06B6C9C8F738}" type="slidenum">
              <a:rPr lang="en-US"/>
              <a:pPr/>
              <a:t>20</a:t>
            </a:fld>
            <a:endParaRPr lang="en-US"/>
          </a:p>
        </p:txBody>
      </p:sp>
      <p:sp>
        <p:nvSpPr>
          <p:cNvPr id="5" name="5-Point Star 4"/>
          <p:cNvSpPr/>
          <p:nvPr/>
        </p:nvSpPr>
        <p:spPr>
          <a:xfrm>
            <a:off x="7620000" y="5638800"/>
            <a:ext cx="1295400" cy="1066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/>
              <a:t>4.2</a:t>
            </a:r>
            <a:endParaRPr lang="en-US" sz="1500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210" name="Rectangle 2"/>
          <p:cNvSpPr>
            <a:spLocks noGrp="1" noChangeArrowheads="1"/>
          </p:cNvSpPr>
          <p:nvPr>
            <p:ph idx="1"/>
          </p:nvPr>
        </p:nvSpPr>
        <p:spPr>
          <a:xfrm>
            <a:off x="228600" y="533400"/>
            <a:ext cx="7924800" cy="59436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4400" b="1" dirty="0"/>
              <a:t>Secondary Data</a:t>
            </a:r>
            <a:r>
              <a:rPr lang="en-US" sz="4400" dirty="0"/>
              <a:t>: info found in already-published </a:t>
            </a:r>
            <a:r>
              <a:rPr lang="en-US" sz="4400" dirty="0" smtClean="0"/>
              <a:t>sources</a:t>
            </a:r>
            <a:br>
              <a:rPr lang="en-US" sz="4400" dirty="0" smtClean="0"/>
            </a:br>
            <a:r>
              <a:rPr lang="en-US" sz="4400" dirty="0" smtClean="0"/>
              <a:t>(</a:t>
            </a:r>
            <a:r>
              <a:rPr lang="en-US" sz="3800" dirty="0" smtClean="0"/>
              <a:t>Used for the second-time…)</a:t>
            </a:r>
            <a:endParaRPr lang="en-US" sz="3800" dirty="0"/>
          </a:p>
          <a:p>
            <a:pPr>
              <a:lnSpc>
                <a:spcPct val="90000"/>
              </a:lnSpc>
            </a:pPr>
            <a:endParaRPr lang="en-US" sz="1400" dirty="0"/>
          </a:p>
          <a:p>
            <a:pPr>
              <a:lnSpc>
                <a:spcPct val="90000"/>
              </a:lnSpc>
            </a:pPr>
            <a:r>
              <a:rPr lang="en-US" sz="4000" u="sng" dirty="0"/>
              <a:t>Can be found in</a:t>
            </a:r>
            <a:r>
              <a:rPr lang="en-US" sz="4000" dirty="0"/>
              <a:t>: </a:t>
            </a:r>
          </a:p>
          <a:p>
            <a:pPr lvl="1">
              <a:lnSpc>
                <a:spcPct val="90000"/>
              </a:lnSpc>
            </a:pPr>
            <a:r>
              <a:rPr lang="en-US" sz="4000" dirty="0"/>
              <a:t>government publications/websites</a:t>
            </a:r>
          </a:p>
          <a:p>
            <a:pPr lvl="1">
              <a:lnSpc>
                <a:spcPct val="90000"/>
              </a:lnSpc>
            </a:pPr>
            <a:r>
              <a:rPr lang="en-US" sz="4000" dirty="0"/>
              <a:t>industry specific books</a:t>
            </a:r>
          </a:p>
          <a:p>
            <a:pPr lvl="1">
              <a:lnSpc>
                <a:spcPct val="90000"/>
              </a:lnSpc>
            </a:pPr>
            <a:r>
              <a:rPr lang="en-US" sz="4000" dirty="0"/>
              <a:t>trade publications</a:t>
            </a:r>
          </a:p>
          <a:p>
            <a:pPr lvl="1">
              <a:lnSpc>
                <a:spcPct val="90000"/>
              </a:lnSpc>
            </a:pPr>
            <a:r>
              <a:rPr lang="en-US" sz="4000" dirty="0"/>
              <a:t>newspaper articles</a:t>
            </a:r>
          </a:p>
          <a:p>
            <a:pPr lvl="1">
              <a:lnSpc>
                <a:spcPct val="90000"/>
              </a:lnSpc>
            </a:pPr>
            <a:r>
              <a:rPr lang="en-US" sz="4000" dirty="0"/>
              <a:t>books about entrepreneurs in similar businesses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4646C-3BA0-48F1-BC17-4B34D69B27C3}" type="slidenum">
              <a:rPr lang="en-US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/>
              <a:t>Six Steps of Market Research</a:t>
            </a:r>
          </a:p>
        </p:txBody>
      </p:sp>
      <p:sp>
        <p:nvSpPr>
          <p:cNvPr id="729091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371600"/>
            <a:ext cx="8001000" cy="4648200"/>
          </a:xfrm>
        </p:spPr>
        <p:txBody>
          <a:bodyPr>
            <a:normAutofit fontScale="92500"/>
          </a:bodyPr>
          <a:lstStyle/>
          <a:p>
            <a:r>
              <a:rPr lang="en-US" sz="4400" dirty="0"/>
              <a:t>Collecting primary data is extremely valuable. It will tell you exactly what you want to know.</a:t>
            </a:r>
          </a:p>
          <a:p>
            <a:r>
              <a:rPr lang="en-US" sz="4400" dirty="0"/>
              <a:t>Primary data can uncover info that is often not available through secondary sources.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75082-AF37-48AF-BB5C-CF5D285FAAEF}" type="slidenum">
              <a:rPr lang="en-US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5235" name="Picture 3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 l="14063" t="23958" r="35156" b="12500"/>
          <a:stretch>
            <a:fillRect/>
          </a:stretch>
        </p:blipFill>
        <p:spPr>
          <a:xfrm>
            <a:off x="381000" y="304800"/>
            <a:ext cx="7802563" cy="6324600"/>
          </a:xfrm>
          <a:noFill/>
          <a:ln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674AD-E785-4C3D-9935-97AFC9525B97}" type="slidenum">
              <a:rPr lang="en-US"/>
              <a:pPr/>
              <a:t>23</a:t>
            </a:fld>
            <a:endParaRPr lang="en-US"/>
          </a:p>
        </p:txBody>
      </p:sp>
      <p:sp>
        <p:nvSpPr>
          <p:cNvPr id="735237" name="WordArt 5"/>
          <p:cNvSpPr>
            <a:spLocks noChangeArrowheads="1" noChangeShapeType="1" noTextEdit="1"/>
          </p:cNvSpPr>
          <p:nvPr/>
        </p:nvSpPr>
        <p:spPr bwMode="auto">
          <a:xfrm>
            <a:off x="8458200" y="457200"/>
            <a:ext cx="403225" cy="5486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P</a:t>
            </a:r>
          </a:p>
          <a:p>
            <a:pPr algn="ctr"/>
            <a:r>
              <a:rPr lang="en-US" sz="3600" kern="1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a</a:t>
            </a:r>
          </a:p>
          <a:p>
            <a:pPr algn="ctr"/>
            <a:r>
              <a:rPr lang="en-US" sz="3600" kern="1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g</a:t>
            </a:r>
          </a:p>
          <a:p>
            <a:pPr algn="ctr"/>
            <a:r>
              <a:rPr lang="en-US" sz="3600" kern="1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e</a:t>
            </a:r>
          </a:p>
          <a:p>
            <a:pPr algn="ctr"/>
            <a:r>
              <a:rPr lang="en-US" sz="3600" kern="1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 </a:t>
            </a:r>
          </a:p>
          <a:p>
            <a:pPr algn="ctr"/>
            <a:r>
              <a:rPr lang="en-US" sz="3600" kern="1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1</a:t>
            </a:r>
          </a:p>
          <a:p>
            <a:pPr algn="ctr"/>
            <a:r>
              <a:rPr lang="en-US" sz="3600" kern="1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0</a:t>
            </a:r>
          </a:p>
          <a:p>
            <a:pPr algn="ctr"/>
            <a:r>
              <a:rPr lang="en-US" sz="3600" kern="1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0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11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381000"/>
            <a:ext cx="8001000" cy="6172200"/>
          </a:xfrm>
        </p:spPr>
        <p:txBody>
          <a:bodyPr>
            <a:normAutofit/>
          </a:bodyPr>
          <a:lstStyle/>
          <a:p>
            <a:pPr marL="609600" indent="-609600">
              <a:buFontTx/>
              <a:buNone/>
            </a:pPr>
            <a:r>
              <a:rPr lang="en-US" sz="4400" b="1" dirty="0"/>
              <a:t>1) </a:t>
            </a:r>
            <a:r>
              <a:rPr lang="en-US" sz="4200" b="1" u="sng" dirty="0"/>
              <a:t>Define the Question</a:t>
            </a:r>
          </a:p>
          <a:p>
            <a:pPr marL="990600" lvl="1" indent="-533400"/>
            <a:r>
              <a:rPr lang="en-US" sz="4000" dirty="0"/>
              <a:t>Determine exactly what it is you need to know.</a:t>
            </a:r>
          </a:p>
          <a:p>
            <a:pPr marL="990600" lvl="1" indent="-533400">
              <a:buFontTx/>
              <a:buNone/>
            </a:pPr>
            <a:endParaRPr lang="en-US" sz="4400" dirty="0"/>
          </a:p>
          <a:p>
            <a:pPr marL="609600" indent="-609600">
              <a:buFont typeface="Wingdings" pitchFamily="2" charset="2"/>
              <a:buNone/>
            </a:pPr>
            <a:r>
              <a:rPr lang="en-US" sz="4400" b="1" dirty="0"/>
              <a:t>2) </a:t>
            </a:r>
            <a:r>
              <a:rPr lang="en-US" sz="4200" b="1" u="sng" dirty="0"/>
              <a:t>Determine the Data Needed</a:t>
            </a:r>
          </a:p>
          <a:p>
            <a:pPr marL="990600" lvl="1" indent="-533400"/>
            <a:r>
              <a:rPr lang="en-US" sz="4000" dirty="0"/>
              <a:t>Decide what data you need to answer the question.</a:t>
            </a:r>
          </a:p>
          <a:p>
            <a:pPr marL="609600" indent="-609600">
              <a:buFontTx/>
              <a:buNone/>
            </a:pPr>
            <a:endParaRPr lang="en-US" sz="4400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0AE5F-E35C-4E44-A7F4-160C670B5BB4}" type="slidenum">
              <a:rPr lang="en-US"/>
              <a:pPr/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82" name="Rectangle 2"/>
          <p:cNvSpPr>
            <a:spLocks noGrp="1" noChangeArrowheads="1"/>
          </p:cNvSpPr>
          <p:nvPr>
            <p:ph idx="1"/>
          </p:nvPr>
        </p:nvSpPr>
        <p:spPr>
          <a:xfrm>
            <a:off x="228600" y="609600"/>
            <a:ext cx="8077200" cy="5943600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en-US" sz="4400" b="1" dirty="0"/>
              <a:t>3) </a:t>
            </a:r>
            <a:r>
              <a:rPr lang="en-US" sz="4400" b="1" u="sng" dirty="0"/>
              <a:t>Collect the Data</a:t>
            </a:r>
          </a:p>
          <a:p>
            <a:pPr>
              <a:buFontTx/>
              <a:buNone/>
            </a:pPr>
            <a:endParaRPr lang="en-US" sz="1600" b="1" u="sng" dirty="0"/>
          </a:p>
          <a:p>
            <a:pPr lvl="1"/>
            <a:r>
              <a:rPr lang="en-US" sz="4000" dirty="0"/>
              <a:t>Conduct secondary to help determine primary requirements.</a:t>
            </a:r>
          </a:p>
          <a:p>
            <a:pPr lvl="1"/>
            <a:r>
              <a:rPr lang="en-US" sz="4000" dirty="0"/>
              <a:t>Determine the most effective methods for primary collection.</a:t>
            </a:r>
          </a:p>
          <a:p>
            <a:pPr lvl="1"/>
            <a:r>
              <a:rPr lang="en-US" sz="4000" dirty="0"/>
              <a:t>Questionnaires should contain only the most pertinent questions.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DAE0E-3CBE-451D-B6AE-492CB63D17B2}" type="slidenum">
              <a:rPr lang="en-US"/>
              <a:pPr/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FC176-66D6-47EA-85A7-0D72C9C771B5}" type="slidenum">
              <a:rPr lang="en-US"/>
              <a:pPr/>
              <a:t>26</a:t>
            </a:fld>
            <a:endParaRPr lang="en-US"/>
          </a:p>
        </p:txBody>
      </p:sp>
      <p:sp>
        <p:nvSpPr>
          <p:cNvPr id="738309" name="WordArt 5"/>
          <p:cNvSpPr>
            <a:spLocks noChangeArrowheads="1" noChangeShapeType="1" noTextEdit="1"/>
          </p:cNvSpPr>
          <p:nvPr/>
        </p:nvSpPr>
        <p:spPr bwMode="auto">
          <a:xfrm>
            <a:off x="8534400" y="533400"/>
            <a:ext cx="403225" cy="5486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P</a:t>
            </a:r>
          </a:p>
          <a:p>
            <a:pPr algn="ctr"/>
            <a:r>
              <a:rPr lang="en-US" sz="3600" kern="10" dirty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a</a:t>
            </a:r>
          </a:p>
          <a:p>
            <a:pPr algn="ctr"/>
            <a:r>
              <a:rPr lang="en-US" sz="3600" kern="10" dirty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g</a:t>
            </a:r>
          </a:p>
          <a:p>
            <a:pPr algn="ctr"/>
            <a:r>
              <a:rPr lang="en-US" sz="3600" kern="10" dirty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e</a:t>
            </a:r>
          </a:p>
          <a:p>
            <a:pPr algn="ctr"/>
            <a:endParaRPr lang="en-US" sz="3600" kern="10" dirty="0">
              <a:ln w="9525">
                <a:solidFill>
                  <a:srgbClr val="FFFF00"/>
                </a:solidFill>
                <a:round/>
                <a:headEnd/>
                <a:tailEnd/>
              </a:ln>
              <a:solidFill>
                <a:srgbClr val="FFFF00"/>
              </a:solidFill>
              <a:latin typeface="Arial Black"/>
            </a:endParaRPr>
          </a:p>
          <a:p>
            <a:pPr algn="ctr"/>
            <a:r>
              <a:rPr lang="en-US" sz="3600" kern="10" dirty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1</a:t>
            </a:r>
          </a:p>
          <a:p>
            <a:pPr algn="ctr"/>
            <a:r>
              <a:rPr lang="en-US" sz="3600" kern="10" dirty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0</a:t>
            </a:r>
          </a:p>
          <a:p>
            <a:pPr algn="ctr"/>
            <a:r>
              <a:rPr lang="en-US" sz="3600" kern="10" dirty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2</a:t>
            </a:r>
          </a:p>
        </p:txBody>
      </p:sp>
      <p:pic>
        <p:nvPicPr>
          <p:cNvPr id="738311" name="Picture 7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0"/>
            <a:ext cx="5105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9330" name="Rectangle 2"/>
          <p:cNvSpPr>
            <a:spLocks noGrp="1" noChangeArrowheads="1"/>
          </p:cNvSpPr>
          <p:nvPr>
            <p:ph idx="1"/>
          </p:nvPr>
        </p:nvSpPr>
        <p:spPr>
          <a:xfrm>
            <a:off x="228600" y="381000"/>
            <a:ext cx="7924800" cy="6172200"/>
          </a:xfrm>
        </p:spPr>
        <p:txBody>
          <a:bodyPr/>
          <a:lstStyle/>
          <a:p>
            <a:pPr>
              <a:buFontTx/>
              <a:buNone/>
            </a:pPr>
            <a:r>
              <a:rPr lang="en-US" sz="4400" b="1" dirty="0"/>
              <a:t>4) </a:t>
            </a:r>
            <a:r>
              <a:rPr lang="en-US" sz="4400" b="1" u="sng" dirty="0"/>
              <a:t>Analyze the Data</a:t>
            </a:r>
          </a:p>
          <a:p>
            <a:pPr lvl="1"/>
            <a:r>
              <a:rPr lang="en-US" sz="4400" dirty="0"/>
              <a:t>Thoroughly analyze and interpret data.</a:t>
            </a:r>
          </a:p>
          <a:p>
            <a:pPr lvl="1"/>
            <a:r>
              <a:rPr lang="en-US" sz="4400" dirty="0"/>
              <a:t>Write down analysis results for future reference. </a:t>
            </a:r>
          </a:p>
          <a:p>
            <a:pPr>
              <a:buFont typeface="Wingdings" pitchFamily="2" charset="2"/>
              <a:buNone/>
            </a:pPr>
            <a:r>
              <a:rPr lang="en-US" sz="4400" b="1" dirty="0"/>
              <a:t>5) </a:t>
            </a:r>
            <a:r>
              <a:rPr lang="en-US" sz="4400" b="1" u="sng" dirty="0"/>
              <a:t>Take Action</a:t>
            </a:r>
          </a:p>
          <a:p>
            <a:pPr lvl="1"/>
            <a:r>
              <a:rPr lang="en-US" sz="4400" dirty="0"/>
              <a:t>Use your analysis results to develop an action plan.</a:t>
            </a:r>
            <a:endParaRPr lang="en-US" sz="4000" b="1" u="sng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6F2C7-92E6-464A-A0B0-F371788D8464}" type="slidenum">
              <a:rPr lang="en-US"/>
              <a:pPr/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354" name="Rectangle 2"/>
          <p:cNvSpPr>
            <a:spLocks noGrp="1" noChangeArrowheads="1"/>
          </p:cNvSpPr>
          <p:nvPr>
            <p:ph idx="1"/>
          </p:nvPr>
        </p:nvSpPr>
        <p:spPr>
          <a:xfrm>
            <a:off x="228600" y="609600"/>
            <a:ext cx="7924800" cy="5943600"/>
          </a:xfrm>
        </p:spPr>
        <p:txBody>
          <a:bodyPr>
            <a:normAutofit fontScale="92500"/>
          </a:bodyPr>
          <a:lstStyle/>
          <a:p>
            <a:pPr marL="609600" indent="-609600">
              <a:buFont typeface="Wingdings" pitchFamily="2" charset="2"/>
              <a:buNone/>
            </a:pPr>
            <a:r>
              <a:rPr lang="en-US" sz="4000" b="1" dirty="0"/>
              <a:t>6) </a:t>
            </a:r>
            <a:r>
              <a:rPr lang="en-US" sz="4000" b="1" u="sng" dirty="0"/>
              <a:t>Evaluate the Results</a:t>
            </a:r>
          </a:p>
          <a:p>
            <a:pPr marL="990600" lvl="1" indent="-533400"/>
            <a:r>
              <a:rPr lang="en-US" sz="4000" dirty="0"/>
              <a:t>Entrepreneurs must perpetually reassess the effectiveness of their actions.</a:t>
            </a:r>
          </a:p>
          <a:p>
            <a:pPr marL="609600" indent="-609600"/>
            <a:endParaRPr lang="en-US" sz="1800" dirty="0"/>
          </a:p>
          <a:p>
            <a:pPr marL="609600" indent="-609600"/>
            <a:r>
              <a:rPr lang="en-US" sz="4000" dirty="0"/>
              <a:t>All six steps are important</a:t>
            </a:r>
          </a:p>
          <a:p>
            <a:pPr marL="609600" indent="-609600"/>
            <a:r>
              <a:rPr lang="en-US" sz="4000" dirty="0"/>
              <a:t>Entrepreneurs must constantly evaluate the results of the actions taken and adjust plans as needed.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3B536-819E-4795-AE64-6799037E48D1}" type="slidenum">
              <a:rPr lang="en-US"/>
              <a:pPr/>
              <a:t>28</a:t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20040"/>
            <a:ext cx="7848600" cy="1143000"/>
          </a:xfrm>
        </p:spPr>
        <p:txBody>
          <a:bodyPr>
            <a:noAutofit/>
          </a:bodyPr>
          <a:lstStyle/>
          <a:p>
            <a:r>
              <a:rPr lang="en-US" sz="4800" dirty="0">
                <a:solidFill>
                  <a:schemeClr val="tx1"/>
                </a:solidFill>
              </a:rPr>
              <a:t>Know Your Competition</a:t>
            </a:r>
          </a:p>
        </p:txBody>
      </p:sp>
      <p:sp>
        <p:nvSpPr>
          <p:cNvPr id="713731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371600"/>
            <a:ext cx="8686800" cy="52578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4400" dirty="0"/>
              <a:t>Section 4-3 </a:t>
            </a:r>
          </a:p>
          <a:p>
            <a:r>
              <a:rPr lang="en-US" sz="4400" dirty="0"/>
              <a:t>Goals:</a:t>
            </a:r>
          </a:p>
          <a:p>
            <a:pPr lvl="1"/>
            <a:r>
              <a:rPr lang="en-US" sz="3600" dirty="0"/>
              <a:t>Explain the importance of understanding your competition.</a:t>
            </a:r>
          </a:p>
          <a:p>
            <a:pPr lvl="1"/>
            <a:r>
              <a:rPr lang="en-US" sz="3600" dirty="0"/>
              <a:t>Determine types of competition.</a:t>
            </a:r>
          </a:p>
          <a:p>
            <a:pPr lvl="1"/>
            <a:r>
              <a:rPr lang="en-US" sz="3600" dirty="0"/>
              <a:t>Prepare a competitive analysis.</a:t>
            </a:r>
          </a:p>
          <a:p>
            <a:pPr lvl="1"/>
            <a:r>
              <a:rPr lang="en-US" sz="3600" dirty="0"/>
              <a:t>Describe strategies for maintaining customer loyalty.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489FE-CC4E-46DA-8B5F-0ED2136FFFD1}" type="slidenum">
              <a:rPr lang="en-US"/>
              <a:pPr/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Focus on Small Business</a:t>
            </a:r>
          </a:p>
        </p:txBody>
      </p:sp>
      <p:sp>
        <p:nvSpPr>
          <p:cNvPr id="71475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600200"/>
            <a:ext cx="7772400" cy="4953000"/>
          </a:xfrm>
        </p:spPr>
        <p:txBody>
          <a:bodyPr>
            <a:normAutofit lnSpcReduction="10000"/>
          </a:bodyPr>
          <a:lstStyle/>
          <a:p>
            <a:r>
              <a:rPr lang="en-US" sz="4400" dirty="0"/>
              <a:t>Roseanne &amp; John put a great amt of thought into the type of customer they wanted to attract before looking for a location.</a:t>
            </a:r>
          </a:p>
          <a:p>
            <a:endParaRPr lang="en-US" sz="1800" dirty="0"/>
          </a:p>
          <a:p>
            <a:r>
              <a:rPr lang="en-US" sz="4400" dirty="0"/>
              <a:t>Do you think this was a good idea or a waste of time?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D6875-790F-46B3-AD94-9BCA426B603E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Focus on Small Business</a:t>
            </a:r>
          </a:p>
        </p:txBody>
      </p:sp>
      <p:sp>
        <p:nvSpPr>
          <p:cNvPr id="7219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4400"/>
              <a:t>How can Roseanne and John differentiate their restaurant from competing restaurants?</a:t>
            </a:r>
            <a:br>
              <a:rPr lang="en-US" sz="4400"/>
            </a:br>
            <a:endParaRPr lang="en-US" sz="4400"/>
          </a:p>
          <a:p>
            <a:r>
              <a:rPr lang="en-US" sz="4400"/>
              <a:t>How can they keep customers coming back?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A8C32-43A5-4E4E-A77A-38E564EB1793}" type="slidenum">
              <a:rPr lang="en-US"/>
              <a:pPr/>
              <a:t>30</a:t>
            </a:fld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Impact of Competition</a:t>
            </a:r>
          </a:p>
        </p:txBody>
      </p:sp>
      <p:sp>
        <p:nvSpPr>
          <p:cNvPr id="7424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28800"/>
            <a:ext cx="7696200" cy="4297363"/>
          </a:xfrm>
        </p:spPr>
        <p:txBody>
          <a:bodyPr/>
          <a:lstStyle/>
          <a:p>
            <a:r>
              <a:rPr lang="en-US" sz="4400" dirty="0"/>
              <a:t>To remain competitive, you should offer products that are of equal or better quality than the competition and that sell for the same or lower prices.</a:t>
            </a:r>
          </a:p>
          <a:p>
            <a:endParaRPr lang="en-US" sz="440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F6CE4-CD33-4134-8E69-C7AF8D2D0CAB}" type="slidenum">
              <a:rPr lang="en-US"/>
              <a:pPr/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4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Understand the Competition</a:t>
            </a:r>
          </a:p>
        </p:txBody>
      </p:sp>
      <p:sp>
        <p:nvSpPr>
          <p:cNvPr id="74547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600200"/>
            <a:ext cx="7848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sz="4400" dirty="0"/>
              <a:t>Determine the ways your competition is not meeting the needs of their customers.</a:t>
            </a:r>
          </a:p>
          <a:p>
            <a:pPr lvl="1"/>
            <a:r>
              <a:rPr lang="en-US" sz="4400" dirty="0"/>
              <a:t>The unmet needs of these customers provides you with an entrepreneurial opportunity.</a:t>
            </a:r>
          </a:p>
          <a:p>
            <a:endParaRPr lang="en-US" sz="440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9C9EB-D6F3-4755-8783-FF70D39C19E1}" type="slidenum">
              <a:rPr lang="en-US"/>
              <a:pPr/>
              <a:t>32</a:t>
            </a:fld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Types of Competition</a:t>
            </a:r>
          </a:p>
        </p:txBody>
      </p:sp>
      <p:sp>
        <p:nvSpPr>
          <p:cNvPr id="74342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600200"/>
            <a:ext cx="7848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sz="4400" b="1" u="sng" dirty="0"/>
              <a:t>direct competition</a:t>
            </a:r>
          </a:p>
          <a:p>
            <a:pPr lvl="1"/>
            <a:r>
              <a:rPr lang="en-US" sz="4400" dirty="0"/>
              <a:t>originates from a business that makes </a:t>
            </a:r>
            <a:r>
              <a:rPr lang="en-US" sz="4400" i="1" u="sng" dirty="0"/>
              <a:t>most of its income</a:t>
            </a:r>
            <a:r>
              <a:rPr lang="en-US" sz="4400" dirty="0"/>
              <a:t> by:</a:t>
            </a:r>
          </a:p>
          <a:p>
            <a:pPr lvl="2"/>
            <a:r>
              <a:rPr lang="en-US" sz="4400" dirty="0"/>
              <a:t>selling the same products or services as you </a:t>
            </a:r>
            <a:r>
              <a:rPr lang="en-US" sz="4800" dirty="0"/>
              <a:t>to the same market</a:t>
            </a:r>
            <a:endParaRPr lang="en-US" sz="360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9DE99-1B7C-435E-9C9D-1C629D736404}" type="slidenum">
              <a:rPr lang="en-US"/>
              <a:pPr/>
              <a:t>33</a:t>
            </a:fld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Types of Competition</a:t>
            </a:r>
          </a:p>
        </p:txBody>
      </p:sp>
      <p:sp>
        <p:nvSpPr>
          <p:cNvPr id="754691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600200"/>
            <a:ext cx="7848600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4400" b="1" u="sng" dirty="0"/>
              <a:t>indirect competition</a:t>
            </a:r>
          </a:p>
          <a:p>
            <a:pPr lvl="1">
              <a:lnSpc>
                <a:spcPct val="90000"/>
              </a:lnSpc>
            </a:pPr>
            <a:r>
              <a:rPr lang="en-US" sz="4400" dirty="0"/>
              <a:t>originates from a business that makes only a </a:t>
            </a:r>
            <a:r>
              <a:rPr lang="en-US" sz="4400" i="1" u="sng" dirty="0"/>
              <a:t>small amount</a:t>
            </a:r>
            <a:r>
              <a:rPr lang="en-US" sz="4400" dirty="0"/>
              <a:t> of money by:</a:t>
            </a:r>
          </a:p>
          <a:p>
            <a:pPr lvl="2">
              <a:lnSpc>
                <a:spcPct val="90000"/>
              </a:lnSpc>
            </a:pPr>
            <a:r>
              <a:rPr lang="en-US" sz="4400" dirty="0"/>
              <a:t>selling the same products or services as you </a:t>
            </a:r>
            <a:r>
              <a:rPr lang="en-US" sz="4800" dirty="0"/>
              <a:t>to the same market</a:t>
            </a:r>
            <a:r>
              <a:rPr lang="en-US" dirty="0"/>
              <a:t> 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48F54-BD02-488C-BA0A-331DD6B170F7}" type="slidenum">
              <a:rPr lang="en-US"/>
              <a:pPr/>
              <a:t>34</a:t>
            </a:fld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Types of Competition </a:t>
            </a:r>
          </a:p>
        </p:txBody>
      </p:sp>
      <p:sp>
        <p:nvSpPr>
          <p:cNvPr id="7464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4400"/>
              <a:t>Large Retailers </a:t>
            </a:r>
          </a:p>
          <a:p>
            <a:pPr lvl="1"/>
            <a:r>
              <a:rPr lang="en-US" sz="4400"/>
              <a:t>Create indirect competition for small businesses.</a:t>
            </a:r>
          </a:p>
          <a:p>
            <a:pPr lvl="1"/>
            <a:r>
              <a:rPr lang="en-US" sz="4400"/>
              <a:t> 3 Reasons that large retailers can be a source of strong competition include:</a:t>
            </a:r>
            <a:endParaRPr lang="en-US" sz="400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55E94-D87C-4299-82F3-DEF7070658E4}" type="slidenum">
              <a:rPr lang="en-US"/>
              <a:pPr/>
              <a:t>35</a:t>
            </a:fld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7620000" y="5638800"/>
            <a:ext cx="1295400" cy="1066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/>
              <a:t>4</a:t>
            </a:r>
            <a:r>
              <a:rPr lang="en-US" sz="1500" b="1" dirty="0" smtClean="0"/>
              <a:t>.3</a:t>
            </a:r>
            <a:endParaRPr lang="en-US" sz="1500" b="1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Large Retailers </a:t>
            </a:r>
          </a:p>
        </p:txBody>
      </p:sp>
      <p:sp>
        <p:nvSpPr>
          <p:cNvPr id="75776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81200"/>
            <a:ext cx="8229600" cy="4144963"/>
          </a:xfrm>
        </p:spPr>
        <p:txBody>
          <a:bodyPr/>
          <a:lstStyle/>
          <a:p>
            <a:pPr marL="609600" indent="-609600">
              <a:buFontTx/>
              <a:buAutoNum type="arabicParenR"/>
            </a:pPr>
            <a:r>
              <a:rPr lang="en-US" sz="4400"/>
              <a:t>They can order and stock large quantities  of products.</a:t>
            </a:r>
          </a:p>
          <a:p>
            <a:pPr marL="609600" indent="-609600">
              <a:buFontTx/>
              <a:buNone/>
            </a:pPr>
            <a:endParaRPr lang="en-US" sz="4400"/>
          </a:p>
          <a:p>
            <a:pPr marL="609600" indent="-609600"/>
            <a:r>
              <a:rPr lang="en-US" sz="4400"/>
              <a:t>Volume discounts result in lower consumer prices.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B9F3B-5A3E-43B3-A55B-BAD95E19B503}" type="slidenum">
              <a:rPr lang="en-US"/>
              <a:pPr/>
              <a:t>36</a:t>
            </a:fld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7620000" y="5638800"/>
            <a:ext cx="1295400" cy="1066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/>
              <a:t>4</a:t>
            </a:r>
            <a:r>
              <a:rPr lang="en-US" sz="1500" b="1" dirty="0" smtClean="0"/>
              <a:t>.3</a:t>
            </a:r>
            <a:endParaRPr lang="en-US" sz="1500" b="1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9811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457200"/>
            <a:ext cx="7924800" cy="5668963"/>
          </a:xfrm>
        </p:spPr>
        <p:txBody>
          <a:bodyPr>
            <a:normAutofit lnSpcReduction="10000"/>
          </a:bodyPr>
          <a:lstStyle/>
          <a:p>
            <a:pPr marL="609600" indent="-609600">
              <a:buFontTx/>
              <a:buNone/>
            </a:pPr>
            <a:r>
              <a:rPr lang="en-US" sz="4200" dirty="0"/>
              <a:t>2) They have multiple product lines.</a:t>
            </a:r>
            <a:br>
              <a:rPr lang="en-US" sz="4200" dirty="0"/>
            </a:br>
            <a:r>
              <a:rPr lang="en-US" sz="4400" dirty="0"/>
              <a:t>  </a:t>
            </a:r>
          </a:p>
          <a:p>
            <a:pPr marL="609600" indent="-609600"/>
            <a:r>
              <a:rPr lang="en-US" sz="4200" dirty="0"/>
              <a:t>If one product does poorly there are other products available to generate sales.</a:t>
            </a:r>
          </a:p>
          <a:p>
            <a:pPr marL="609600" indent="-609600"/>
            <a:endParaRPr lang="en-US" sz="4200" dirty="0"/>
          </a:p>
          <a:p>
            <a:pPr marL="609600" indent="-609600">
              <a:buFontTx/>
              <a:buNone/>
            </a:pPr>
            <a:r>
              <a:rPr lang="en-US" sz="4200" dirty="0"/>
              <a:t>3) They have larger advertising budgets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5D16-0F7F-464E-9CF0-D355B6F56245}" type="slidenum">
              <a:rPr lang="en-US"/>
              <a:pPr/>
              <a:t>37</a:t>
            </a:fld>
            <a:endParaRPr lang="en-US"/>
          </a:p>
        </p:txBody>
      </p:sp>
      <p:sp>
        <p:nvSpPr>
          <p:cNvPr id="5" name="5-Point Star 4"/>
          <p:cNvSpPr/>
          <p:nvPr/>
        </p:nvSpPr>
        <p:spPr>
          <a:xfrm>
            <a:off x="7620000" y="5638800"/>
            <a:ext cx="1295400" cy="1066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/>
              <a:t>4</a:t>
            </a:r>
            <a:r>
              <a:rPr lang="en-US" sz="1500" b="1" dirty="0" smtClean="0"/>
              <a:t>.3</a:t>
            </a:r>
            <a:endParaRPr lang="en-US" sz="1500" b="1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Competitive Analysis</a:t>
            </a:r>
          </a:p>
        </p:txBody>
      </p:sp>
      <p:sp>
        <p:nvSpPr>
          <p:cNvPr id="7444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4800"/>
              <a:t>Identifying and examining the characteristics of a competing firm </a:t>
            </a:r>
          </a:p>
          <a:p>
            <a:pPr>
              <a:lnSpc>
                <a:spcPct val="90000"/>
              </a:lnSpc>
            </a:pPr>
            <a:endParaRPr lang="en-US" sz="4800"/>
          </a:p>
          <a:p>
            <a:pPr>
              <a:lnSpc>
                <a:spcPct val="90000"/>
              </a:lnSpc>
            </a:pPr>
            <a:r>
              <a:rPr lang="en-US" sz="4400"/>
              <a:t>Analyzing their strengths and weaknesses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C96C1-2D26-4735-83B5-E4303CB27A2A}" type="slidenum">
              <a:rPr lang="en-US"/>
              <a:pPr/>
              <a:t>38</a:t>
            </a:fld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7620000" y="5638800"/>
            <a:ext cx="1295400" cy="1066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/>
              <a:t>4</a:t>
            </a:r>
            <a:r>
              <a:rPr lang="en-US" sz="1500" b="1" dirty="0" smtClean="0"/>
              <a:t>.3</a:t>
            </a:r>
            <a:endParaRPr lang="en-US" sz="1500" b="1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23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381000"/>
            <a:ext cx="7924800" cy="5867400"/>
          </a:xfrm>
        </p:spPr>
        <p:txBody>
          <a:bodyPr>
            <a:normAutofit lnSpcReduction="10000"/>
          </a:bodyPr>
          <a:lstStyle/>
          <a:p>
            <a:pPr marL="609600" indent="-609600">
              <a:buFontTx/>
              <a:buNone/>
            </a:pPr>
            <a:r>
              <a:rPr lang="en-US" sz="4800" dirty="0"/>
              <a:t>Steps to begin your </a:t>
            </a:r>
            <a:br>
              <a:rPr lang="en-US" sz="4800" dirty="0"/>
            </a:br>
            <a:r>
              <a:rPr lang="en-US" sz="4800" dirty="0"/>
              <a:t>competitive analysis:</a:t>
            </a:r>
          </a:p>
          <a:p>
            <a:pPr marL="609600" indent="-609600"/>
            <a:endParaRPr lang="en-US" sz="3600" dirty="0"/>
          </a:p>
          <a:p>
            <a:pPr marL="609600" indent="-609600">
              <a:buFontTx/>
              <a:buAutoNum type="arabicParenR"/>
            </a:pPr>
            <a:r>
              <a:rPr lang="en-US" sz="4400" dirty="0"/>
              <a:t>Make a list of your competitors.</a:t>
            </a:r>
            <a:r>
              <a:rPr lang="en-US" sz="4000" dirty="0"/>
              <a:t/>
            </a:r>
            <a:br>
              <a:rPr lang="en-US" sz="4000" dirty="0"/>
            </a:br>
            <a:endParaRPr lang="en-US" sz="2400" dirty="0"/>
          </a:p>
          <a:p>
            <a:pPr marL="609600" indent="-609600">
              <a:buFontTx/>
              <a:buAutoNum type="arabicParenR"/>
            </a:pPr>
            <a:r>
              <a:rPr lang="en-US" sz="4400" dirty="0"/>
              <a:t>Summarize the products and prices offered by your competitors.</a:t>
            </a:r>
            <a:r>
              <a:rPr lang="en-US" sz="4000" dirty="0"/>
              <a:t/>
            </a:r>
            <a:br>
              <a:rPr lang="en-US" sz="4000" dirty="0"/>
            </a:br>
            <a:endParaRPr lang="en-US" sz="2400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6E34D-B735-4DE6-AFC4-406CCDBC4C32}" type="slidenum">
              <a:rPr lang="en-US"/>
              <a:pPr/>
              <a:t>39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Target Market</a:t>
            </a:r>
          </a:p>
        </p:txBody>
      </p:sp>
      <p:sp>
        <p:nvSpPr>
          <p:cNvPr id="71065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600200"/>
            <a:ext cx="8686800" cy="4525963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4400"/>
              <a:t>Customers are your most important asset.</a:t>
            </a:r>
            <a:r>
              <a:rPr lang="en-US" sz="4400" b="1" u="sng"/>
              <a:t> </a:t>
            </a:r>
            <a:br>
              <a:rPr lang="en-US" sz="4400" b="1" u="sng"/>
            </a:br>
            <a:endParaRPr lang="en-US" sz="2400" b="1" u="sng"/>
          </a:p>
          <a:p>
            <a:pPr>
              <a:lnSpc>
                <a:spcPct val="90000"/>
              </a:lnSpc>
            </a:pPr>
            <a:r>
              <a:rPr lang="en-US" sz="4400" b="1" u="sng"/>
              <a:t>Target Market:</a:t>
            </a:r>
            <a:r>
              <a:rPr lang="en-US" sz="4400"/>
              <a:t> the individuals or companies that are interested in a particular product or service and able to pay for it.</a:t>
            </a:r>
            <a:endParaRPr lang="en-US" sz="4400">
              <a:solidFill>
                <a:schemeClr val="bg1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27E07-B16A-4380-9E03-7E4B423C8E2F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0834" name="Rectangle 2"/>
          <p:cNvSpPr>
            <a:spLocks noGrp="1" noChangeArrowheads="1"/>
          </p:cNvSpPr>
          <p:nvPr>
            <p:ph idx="1"/>
          </p:nvPr>
        </p:nvSpPr>
        <p:spPr>
          <a:xfrm>
            <a:off x="152400" y="609600"/>
            <a:ext cx="7924800" cy="5638800"/>
          </a:xfrm>
        </p:spPr>
        <p:txBody>
          <a:bodyPr>
            <a:normAutofit lnSpcReduction="10000"/>
          </a:bodyPr>
          <a:lstStyle/>
          <a:p>
            <a:pPr marL="609600" indent="-609600">
              <a:buFontTx/>
              <a:buNone/>
            </a:pPr>
            <a:r>
              <a:rPr lang="en-US" sz="4400" dirty="0"/>
              <a:t>3) List each competitor’s strengths and weaknesses.</a:t>
            </a:r>
            <a:br>
              <a:rPr lang="en-US" sz="4400" dirty="0"/>
            </a:br>
            <a:endParaRPr lang="en-US" sz="2400" dirty="0"/>
          </a:p>
          <a:p>
            <a:pPr marL="609600" indent="-609600">
              <a:buFontTx/>
              <a:buNone/>
            </a:pPr>
            <a:r>
              <a:rPr lang="en-US" sz="4400" dirty="0"/>
              <a:t>4) Find out the strategies and objectives of your competitors.</a:t>
            </a:r>
            <a:br>
              <a:rPr lang="en-US" sz="4400" dirty="0"/>
            </a:br>
            <a:endParaRPr lang="en-US" sz="2400" dirty="0"/>
          </a:p>
          <a:p>
            <a:pPr marL="609600" indent="-609600">
              <a:buFontTx/>
              <a:buNone/>
            </a:pPr>
            <a:r>
              <a:rPr lang="en-US" sz="4400" dirty="0"/>
              <a:t>5) Determine the strength of the market.</a:t>
            </a:r>
          </a:p>
          <a:p>
            <a:pPr marL="609600" indent="-609600">
              <a:buFontTx/>
              <a:buNone/>
            </a:pPr>
            <a:endParaRPr lang="en-US" sz="4000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43A97-3E16-4732-84E5-77ECB54446C3}" type="slidenum">
              <a:rPr lang="en-US"/>
              <a:pPr/>
              <a:t>40</a:t>
            </a:fld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854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7031" t="27586" r="7813" b="32184"/>
          <a:stretch>
            <a:fillRect/>
          </a:stretch>
        </p:blipFill>
        <p:spPr>
          <a:xfrm>
            <a:off x="0" y="1066800"/>
            <a:ext cx="8153400" cy="5059363"/>
          </a:xfrm>
          <a:noFill/>
          <a:ln/>
        </p:spPr>
      </p:pic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AC68F-6460-4ACD-BB6C-E29A33A4B856}" type="slidenum">
              <a:rPr lang="en-US"/>
              <a:pPr/>
              <a:t>41</a:t>
            </a:fld>
            <a:endParaRPr lang="en-US"/>
          </a:p>
        </p:txBody>
      </p:sp>
      <p:sp>
        <p:nvSpPr>
          <p:cNvPr id="748551" name="WordArt 7"/>
          <p:cNvSpPr>
            <a:spLocks noChangeArrowheads="1" noChangeShapeType="1" noTextEdit="1"/>
          </p:cNvSpPr>
          <p:nvPr/>
        </p:nvSpPr>
        <p:spPr bwMode="auto">
          <a:xfrm>
            <a:off x="8305800" y="609600"/>
            <a:ext cx="685800" cy="5791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P</a:t>
            </a:r>
          </a:p>
          <a:p>
            <a:pPr algn="ctr"/>
            <a:r>
              <a:rPr lang="en-US" sz="3600" kern="1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A</a:t>
            </a:r>
          </a:p>
          <a:p>
            <a:pPr algn="ctr"/>
            <a:r>
              <a:rPr lang="en-US" sz="3600" kern="1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G</a:t>
            </a:r>
          </a:p>
          <a:p>
            <a:pPr algn="ctr"/>
            <a:r>
              <a:rPr lang="en-US" sz="3600" kern="1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E</a:t>
            </a:r>
          </a:p>
          <a:p>
            <a:pPr algn="ctr"/>
            <a:r>
              <a:rPr lang="en-US" sz="3600" kern="1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 </a:t>
            </a:r>
          </a:p>
          <a:p>
            <a:pPr algn="ctr"/>
            <a:r>
              <a:rPr lang="en-US" sz="3600" kern="1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1</a:t>
            </a:r>
          </a:p>
          <a:p>
            <a:pPr algn="ctr"/>
            <a:r>
              <a:rPr lang="en-US" sz="3600" kern="1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0</a:t>
            </a:r>
          </a:p>
          <a:p>
            <a:pPr algn="ctr"/>
            <a:r>
              <a:rPr lang="en-US" sz="3600" kern="10" dirty="0" smtClean="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8</a:t>
            </a:r>
          </a:p>
        </p:txBody>
      </p:sp>
      <p:sp>
        <p:nvSpPr>
          <p:cNvPr id="6" name="5-Point Star 5"/>
          <p:cNvSpPr/>
          <p:nvPr/>
        </p:nvSpPr>
        <p:spPr>
          <a:xfrm>
            <a:off x="228600" y="152400"/>
            <a:ext cx="1295400" cy="1066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/>
              <a:t>4</a:t>
            </a:r>
            <a:r>
              <a:rPr lang="en-US" sz="1500" b="1" dirty="0" smtClean="0"/>
              <a:t>.3</a:t>
            </a:r>
            <a:endParaRPr lang="en-US" sz="1500" b="1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/>
              <a:t>Maintaining Customer Loyalty</a:t>
            </a:r>
          </a:p>
        </p:txBody>
      </p:sp>
      <p:sp>
        <p:nvSpPr>
          <p:cNvPr id="749571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295400"/>
            <a:ext cx="7924800" cy="5334000"/>
          </a:xfrm>
        </p:spPr>
        <p:txBody>
          <a:bodyPr>
            <a:normAutofit fontScale="92500"/>
          </a:bodyPr>
          <a:lstStyle/>
          <a:p>
            <a:r>
              <a:rPr lang="en-US" sz="4400" dirty="0"/>
              <a:t>Listen &amp; Respond to Feedback</a:t>
            </a:r>
          </a:p>
          <a:p>
            <a:pPr lvl="1"/>
            <a:r>
              <a:rPr lang="en-US" sz="4400" dirty="0"/>
              <a:t>Perpetually ask for and respond to customers’ needs.</a:t>
            </a:r>
          </a:p>
          <a:p>
            <a:endParaRPr lang="en-US" sz="2000" dirty="0"/>
          </a:p>
          <a:p>
            <a:r>
              <a:rPr lang="en-US" sz="4400" dirty="0"/>
              <a:t>Customer Calls</a:t>
            </a:r>
          </a:p>
          <a:p>
            <a:r>
              <a:rPr lang="en-US" sz="4400" dirty="0"/>
              <a:t>Feedback Box</a:t>
            </a:r>
          </a:p>
          <a:p>
            <a:r>
              <a:rPr lang="en-US" sz="4400" dirty="0"/>
              <a:t>Surveys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FBE5-37FD-4A4E-ACC0-56388EDD3E52}" type="slidenum">
              <a:rPr lang="en-US"/>
              <a:pPr/>
              <a:t>42</a:t>
            </a:fld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85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228600"/>
            <a:ext cx="8001000" cy="6248400"/>
          </a:xfrm>
        </p:spPr>
        <p:txBody>
          <a:bodyPr/>
          <a:lstStyle/>
          <a:p>
            <a:r>
              <a:rPr lang="en-US" sz="4200" b="1" dirty="0"/>
              <a:t>Other strategies for Maintaining Customer Loyalty</a:t>
            </a:r>
          </a:p>
          <a:p>
            <a:pPr lvl="1"/>
            <a:r>
              <a:rPr lang="en-US" sz="3800" dirty="0"/>
              <a:t>superior service</a:t>
            </a:r>
          </a:p>
          <a:p>
            <a:pPr lvl="1"/>
            <a:r>
              <a:rPr lang="en-US" sz="3800" dirty="0"/>
              <a:t>convenient hours </a:t>
            </a:r>
          </a:p>
          <a:p>
            <a:pPr lvl="1"/>
            <a:r>
              <a:rPr lang="en-US" sz="3800" dirty="0"/>
              <a:t>easy return policies</a:t>
            </a:r>
          </a:p>
          <a:p>
            <a:pPr lvl="1"/>
            <a:r>
              <a:rPr lang="en-US" sz="3800" dirty="0"/>
              <a:t>store-specific credit cards</a:t>
            </a:r>
          </a:p>
          <a:p>
            <a:pPr lvl="1"/>
            <a:r>
              <a:rPr lang="en-US" sz="3800" dirty="0"/>
              <a:t>personal notes/birthday cards</a:t>
            </a:r>
          </a:p>
          <a:p>
            <a:pPr lvl="1"/>
            <a:r>
              <a:rPr lang="en-US" sz="3800" dirty="0"/>
              <a:t>frequent-buyer programs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59268-B158-45E3-B0EB-62BE31BAA0B8}" type="slidenum">
              <a:rPr lang="en-US"/>
              <a:pPr/>
              <a:t>43</a:t>
            </a:fld>
            <a:endParaRPr lang="en-US"/>
          </a:p>
        </p:txBody>
      </p:sp>
      <p:sp>
        <p:nvSpPr>
          <p:cNvPr id="5" name="5-Point Star 4"/>
          <p:cNvSpPr/>
          <p:nvPr/>
        </p:nvSpPr>
        <p:spPr>
          <a:xfrm>
            <a:off x="7620000" y="5638800"/>
            <a:ext cx="1295400" cy="1066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/>
              <a:t>4</a:t>
            </a:r>
            <a:r>
              <a:rPr lang="en-US" sz="1500" b="1" dirty="0" smtClean="0"/>
              <a:t>.3</a:t>
            </a:r>
            <a:endParaRPr lang="en-US" sz="15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9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685800"/>
            <a:ext cx="7696200" cy="5440363"/>
          </a:xfrm>
        </p:spPr>
        <p:txBody>
          <a:bodyPr>
            <a:normAutofit lnSpcReduction="10000"/>
          </a:bodyPr>
          <a:lstStyle/>
          <a:p>
            <a:r>
              <a:rPr lang="en-US" sz="4400" dirty="0"/>
              <a:t>It’s important to have happy customers who will continue to buy from your business.</a:t>
            </a:r>
          </a:p>
          <a:p>
            <a:endParaRPr lang="en-US" sz="4400" dirty="0"/>
          </a:p>
          <a:p>
            <a:r>
              <a:rPr lang="en-US" sz="4400" dirty="0"/>
              <a:t>Identifying and understanding your target market is the first step towards this goal.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5DB0C-2ED9-451D-B850-E9164B472D90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6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>
                <a:solidFill>
                  <a:schemeClr val="tx1"/>
                </a:solidFill>
              </a:rPr>
              <a:t>Identify Your Target Market</a:t>
            </a:r>
          </a:p>
        </p:txBody>
      </p:sp>
      <p:sp>
        <p:nvSpPr>
          <p:cNvPr id="7116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/>
            <a:r>
              <a:rPr lang="en-US" sz="4400"/>
              <a:t>individuals or companies?</a:t>
            </a:r>
          </a:p>
          <a:p>
            <a:pPr marL="609600" indent="-609600">
              <a:buFontTx/>
              <a:buChar char="–"/>
            </a:pPr>
            <a:r>
              <a:rPr lang="en-US" sz="4400"/>
              <a:t>age and income?</a:t>
            </a:r>
          </a:p>
          <a:p>
            <a:pPr marL="609600" indent="-609600">
              <a:buFontTx/>
              <a:buChar char="–"/>
            </a:pPr>
            <a:r>
              <a:rPr lang="en-US" sz="4400"/>
              <a:t>industries customers are in?</a:t>
            </a:r>
          </a:p>
          <a:p>
            <a:pPr marL="609600" indent="-609600">
              <a:buFontTx/>
              <a:buChar char="–"/>
            </a:pPr>
            <a:r>
              <a:rPr lang="en-US" sz="4400"/>
              <a:t>needs and wants my product will satisfy?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698A0-50A2-4851-B7A9-17016782C99B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7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>
                <a:solidFill>
                  <a:schemeClr val="tx1"/>
                </a:solidFill>
              </a:rPr>
              <a:t>Identify Your Target Market</a:t>
            </a:r>
          </a:p>
        </p:txBody>
      </p:sp>
      <p:sp>
        <p:nvSpPr>
          <p:cNvPr id="71577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600200"/>
            <a:ext cx="7924800" cy="4525963"/>
          </a:xfrm>
        </p:spPr>
        <p:txBody>
          <a:bodyPr>
            <a:normAutofit fontScale="92500"/>
          </a:bodyPr>
          <a:lstStyle/>
          <a:p>
            <a:pPr marL="609600" indent="-609600"/>
            <a:r>
              <a:rPr lang="en-US" sz="4400" dirty="0"/>
              <a:t>number of potential customers?</a:t>
            </a:r>
          </a:p>
          <a:p>
            <a:pPr marL="609600" indent="-609600"/>
            <a:r>
              <a:rPr lang="en-US" sz="4400" dirty="0"/>
              <a:t>competitive environment?</a:t>
            </a:r>
          </a:p>
          <a:p>
            <a:pPr marL="609600" indent="-609600"/>
            <a:r>
              <a:rPr lang="en-US" sz="4400" dirty="0"/>
              <a:t>pricing of product or service?</a:t>
            </a:r>
          </a:p>
          <a:p>
            <a:pPr marL="609600" indent="-609600"/>
            <a:r>
              <a:rPr lang="en-US" sz="4400" dirty="0"/>
              <a:t>what is unique about my offering?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D6976-1FC6-4775-8DB5-467C68368CD2}" type="slidenum">
              <a:rPr lang="en-US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/>
          <a:lstStyle/>
          <a:p>
            <a:r>
              <a:rPr lang="en-US" sz="4400"/>
              <a:t>These 8 questions might be the difference in whether a business succeeds or fails.</a:t>
            </a:r>
          </a:p>
          <a:p>
            <a:endParaRPr lang="en-US" sz="4400"/>
          </a:p>
          <a:p>
            <a:r>
              <a:rPr lang="en-US" sz="4400"/>
              <a:t>Meeting customer needs is always important – not just </a:t>
            </a:r>
            <a:br>
              <a:rPr lang="en-US" sz="4400"/>
            </a:br>
            <a:r>
              <a:rPr lang="en-US" sz="4400"/>
              <a:t>in the startup phase.</a:t>
            </a:r>
            <a:r>
              <a:rPr lang="en-US"/>
              <a:t> 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57EA3-9F5D-43CC-AFB4-BEDA763DB4DD}" type="slidenum">
              <a:rPr lang="en-US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/>
              <a:t>Market Segments</a:t>
            </a:r>
          </a:p>
        </p:txBody>
      </p:sp>
      <p:sp>
        <p:nvSpPr>
          <p:cNvPr id="71782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371600"/>
            <a:ext cx="7924800" cy="4754563"/>
          </a:xfrm>
        </p:spPr>
        <p:txBody>
          <a:bodyPr>
            <a:normAutofit fontScale="85000" lnSpcReduction="10000"/>
          </a:bodyPr>
          <a:lstStyle/>
          <a:p>
            <a:r>
              <a:rPr lang="en-US" sz="4200" b="1" u="sng" dirty="0"/>
              <a:t>Market Segments</a:t>
            </a:r>
            <a:r>
              <a:rPr lang="en-US" sz="4200" dirty="0"/>
              <a:t>: groups of customers within a large market who share common characteristics</a:t>
            </a:r>
            <a:r>
              <a:rPr lang="en-US" sz="4400" dirty="0"/>
              <a:t> </a:t>
            </a:r>
          </a:p>
          <a:p>
            <a:endParaRPr lang="en-US" sz="1800" dirty="0"/>
          </a:p>
          <a:p>
            <a:r>
              <a:rPr lang="en-US" sz="4200" dirty="0"/>
              <a:t>Most products/services appeal to a small portion of the population.  </a:t>
            </a:r>
          </a:p>
          <a:p>
            <a:pPr lvl="1"/>
            <a:r>
              <a:rPr lang="en-US" sz="4200" dirty="0"/>
              <a:t>Segmentation helps you serve your niche efficiently.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67D55-57B0-4757-B4EA-02B3A7C8F265}" type="slidenum">
              <a:rPr lang="en-US"/>
              <a:pPr/>
              <a:t>9</a:t>
            </a:fld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7734300" y="208402"/>
            <a:ext cx="1295400" cy="1066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/>
              <a:t>4.1</a:t>
            </a:r>
            <a:endParaRPr lang="en-US" sz="15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4_Custom Design">
  <a:themeElements>
    <a:clrScheme name="4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Custom Design">
  <a:themeElements>
    <a:clrScheme name="3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ustom Design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Settings\mcm08@fuse.net\Application Data\Microsoft\Templates\005 ITB.pot</Template>
  <TotalTime>5736</TotalTime>
  <Words>1035</Words>
  <Application>Microsoft Office PowerPoint</Application>
  <PresentationFormat>On-screen Show (4:3)</PresentationFormat>
  <Paragraphs>254</Paragraphs>
  <Slides>43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43</vt:i4>
      </vt:variant>
    </vt:vector>
  </HeadingPairs>
  <TitlesOfParts>
    <vt:vector size="49" baseType="lpstr">
      <vt:lpstr>4_Custom Design</vt:lpstr>
      <vt:lpstr>3_Custom Design</vt:lpstr>
      <vt:lpstr>2_Custom Design</vt:lpstr>
      <vt:lpstr>1_Custom Design</vt:lpstr>
      <vt:lpstr>Custom Design</vt:lpstr>
      <vt:lpstr>Opulent</vt:lpstr>
      <vt:lpstr>Entrepreneurship  Chapter 4</vt:lpstr>
      <vt:lpstr>Identify Your Market</vt:lpstr>
      <vt:lpstr>Focus on Small Business</vt:lpstr>
      <vt:lpstr>Target Market</vt:lpstr>
      <vt:lpstr>Slide 5</vt:lpstr>
      <vt:lpstr>Identify Your Target Market</vt:lpstr>
      <vt:lpstr>Identify Your Target Market</vt:lpstr>
      <vt:lpstr>Slide 8</vt:lpstr>
      <vt:lpstr>Market Segments</vt:lpstr>
      <vt:lpstr>Customer Profiles</vt:lpstr>
      <vt:lpstr>Customer Profile Data</vt:lpstr>
      <vt:lpstr>Customer Profile Data</vt:lpstr>
      <vt:lpstr>Customer Profile Data</vt:lpstr>
      <vt:lpstr>Customer Profile Data</vt:lpstr>
      <vt:lpstr>Research the Market</vt:lpstr>
      <vt:lpstr>Role of Market Research</vt:lpstr>
      <vt:lpstr>Slide 17</vt:lpstr>
      <vt:lpstr>Slide 18</vt:lpstr>
      <vt:lpstr>Slide 19</vt:lpstr>
      <vt:lpstr>Slide 20</vt:lpstr>
      <vt:lpstr>Slide 21</vt:lpstr>
      <vt:lpstr>Six Steps of Market Research</vt:lpstr>
      <vt:lpstr>Slide 23</vt:lpstr>
      <vt:lpstr>Slide 24</vt:lpstr>
      <vt:lpstr>Slide 25</vt:lpstr>
      <vt:lpstr>Slide 26</vt:lpstr>
      <vt:lpstr>Slide 27</vt:lpstr>
      <vt:lpstr>Slide 28</vt:lpstr>
      <vt:lpstr>Know Your Competition</vt:lpstr>
      <vt:lpstr>Focus on Small Business</vt:lpstr>
      <vt:lpstr>Impact of Competition</vt:lpstr>
      <vt:lpstr>Understand the Competition</vt:lpstr>
      <vt:lpstr>Types of Competition</vt:lpstr>
      <vt:lpstr>Types of Competition</vt:lpstr>
      <vt:lpstr>Types of Competition </vt:lpstr>
      <vt:lpstr>Large Retailers </vt:lpstr>
      <vt:lpstr>Slide 37</vt:lpstr>
      <vt:lpstr>Competitive Analysis</vt:lpstr>
      <vt:lpstr>Slide 39</vt:lpstr>
      <vt:lpstr>Slide 40</vt:lpstr>
      <vt:lpstr>Slide 41</vt:lpstr>
      <vt:lpstr>Maintaining Customer Loyalty</vt:lpstr>
      <vt:lpstr>Slide 43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</dc:title>
  <dc:creator>Sundling, Jessica</dc:creator>
  <cp:lastModifiedBy>jsundlin</cp:lastModifiedBy>
  <cp:revision>853</cp:revision>
  <dcterms:created xsi:type="dcterms:W3CDTF">2005-03-02T01:31:49Z</dcterms:created>
  <dcterms:modified xsi:type="dcterms:W3CDTF">2012-12-03T18:22:18Z</dcterms:modified>
</cp:coreProperties>
</file>